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5599" autoAdjust="0"/>
  </p:normalViewPr>
  <p:slideViewPr>
    <p:cSldViewPr snapToGrid="0" snapToObjects="1">
      <p:cViewPr varScale="1">
        <p:scale>
          <a:sx n="71" d="100"/>
          <a:sy n="71" d="100"/>
        </p:scale>
        <p:origin x="1109" y="6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B0D792E-2B49-4B2B-9959-41D82AB13CDA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764C3713-E721-46CF-8056-59642EB4E5B7}">
      <dgm:prSet phldrT="[Text]"/>
      <dgm:spPr/>
      <dgm:t>
        <a:bodyPr/>
        <a:lstStyle/>
        <a:p>
          <a:r>
            <a:rPr lang="cs-CZ" b="1" dirty="0"/>
            <a:t>11/2016</a:t>
          </a:r>
        </a:p>
      </dgm:t>
    </dgm:pt>
    <dgm:pt modelId="{DFDF1254-3F06-4B9C-A10A-19C0B6129049}" type="parTrans" cxnId="{745401C4-D505-4C31-89D2-C838CC1A8A63}">
      <dgm:prSet/>
      <dgm:spPr/>
      <dgm:t>
        <a:bodyPr/>
        <a:lstStyle/>
        <a:p>
          <a:endParaRPr lang="cs-CZ" b="1"/>
        </a:p>
      </dgm:t>
    </dgm:pt>
    <dgm:pt modelId="{686966FF-8FE0-44B8-8AFF-55B319F10FA1}" type="sibTrans" cxnId="{745401C4-D505-4C31-89D2-C838CC1A8A63}">
      <dgm:prSet/>
      <dgm:spPr/>
      <dgm:t>
        <a:bodyPr/>
        <a:lstStyle/>
        <a:p>
          <a:endParaRPr lang="cs-CZ" b="1"/>
        </a:p>
      </dgm:t>
    </dgm:pt>
    <dgm:pt modelId="{66E99AE0-D594-4871-AD6E-9BD64CF3F85C}">
      <dgm:prSet phldrT="[Text]"/>
      <dgm:spPr/>
      <dgm:t>
        <a:bodyPr/>
        <a:lstStyle/>
        <a:p>
          <a:r>
            <a:rPr lang="cs-CZ" b="1" dirty="0"/>
            <a:t>2017, 2018, 2019, 2020, 2021, 2022, 2023, 2024</a:t>
          </a:r>
        </a:p>
      </dgm:t>
    </dgm:pt>
    <dgm:pt modelId="{6E96130A-5548-4FB5-9E25-3E0F1391064E}" type="parTrans" cxnId="{F35B47EA-9D74-46E3-9A24-F94056346772}">
      <dgm:prSet/>
      <dgm:spPr/>
      <dgm:t>
        <a:bodyPr/>
        <a:lstStyle/>
        <a:p>
          <a:endParaRPr lang="cs-CZ" b="1"/>
        </a:p>
      </dgm:t>
    </dgm:pt>
    <dgm:pt modelId="{6CD13502-60D9-44F4-AA94-4AF7A1999DB9}" type="sibTrans" cxnId="{F35B47EA-9D74-46E3-9A24-F94056346772}">
      <dgm:prSet/>
      <dgm:spPr/>
      <dgm:t>
        <a:bodyPr/>
        <a:lstStyle/>
        <a:p>
          <a:endParaRPr lang="cs-CZ" b="1"/>
        </a:p>
      </dgm:t>
    </dgm:pt>
    <dgm:pt modelId="{3154D5C6-B0F3-48F6-BD36-0DF8ECFF90DF}">
      <dgm:prSet phldrT="[Text]"/>
      <dgm:spPr/>
      <dgm:t>
        <a:bodyPr/>
        <a:lstStyle/>
        <a:p>
          <a:r>
            <a:rPr lang="cs-CZ" b="1" dirty="0"/>
            <a:t>3/2025</a:t>
          </a:r>
        </a:p>
      </dgm:t>
    </dgm:pt>
    <dgm:pt modelId="{7B1F24C7-A463-4071-B1AE-A4025A80767D}" type="parTrans" cxnId="{0AFE7F25-CF63-4EEB-B82E-99BB7F773CEF}">
      <dgm:prSet/>
      <dgm:spPr/>
      <dgm:t>
        <a:bodyPr/>
        <a:lstStyle/>
        <a:p>
          <a:endParaRPr lang="cs-CZ" b="1"/>
        </a:p>
      </dgm:t>
    </dgm:pt>
    <dgm:pt modelId="{0727C0AB-FC84-4979-AF73-78DD2ECB8E0F}" type="sibTrans" cxnId="{0AFE7F25-CF63-4EEB-B82E-99BB7F773CEF}">
      <dgm:prSet/>
      <dgm:spPr/>
      <dgm:t>
        <a:bodyPr/>
        <a:lstStyle/>
        <a:p>
          <a:endParaRPr lang="cs-CZ" b="1"/>
        </a:p>
      </dgm:t>
    </dgm:pt>
    <dgm:pt modelId="{3E62FCE3-3387-4293-A004-ADF60675E398}">
      <dgm:prSet/>
      <dgm:spPr/>
      <dgm:t>
        <a:bodyPr/>
        <a:lstStyle/>
        <a:p>
          <a:r>
            <a:rPr lang="cs-CZ" b="1" dirty="0"/>
            <a:t>7/2025</a:t>
          </a:r>
        </a:p>
      </dgm:t>
    </dgm:pt>
    <dgm:pt modelId="{7D3A6172-C494-428E-963B-2F0F868CA3B9}" type="parTrans" cxnId="{F3E38283-04AE-4058-8AD9-3BB298387C7E}">
      <dgm:prSet/>
      <dgm:spPr/>
      <dgm:t>
        <a:bodyPr/>
        <a:lstStyle/>
        <a:p>
          <a:endParaRPr lang="cs-CZ" b="1"/>
        </a:p>
      </dgm:t>
    </dgm:pt>
    <dgm:pt modelId="{043363D3-3988-4893-89C3-E7E632645DC6}" type="sibTrans" cxnId="{F3E38283-04AE-4058-8AD9-3BB298387C7E}">
      <dgm:prSet/>
      <dgm:spPr/>
      <dgm:t>
        <a:bodyPr/>
        <a:lstStyle/>
        <a:p>
          <a:endParaRPr lang="cs-CZ" b="1"/>
        </a:p>
      </dgm:t>
    </dgm:pt>
    <dgm:pt modelId="{B936C1D1-37F0-476C-BCF2-A233EBBFBD1A}">
      <dgm:prSet phldrT="[Text]"/>
      <dgm:spPr/>
      <dgm:t>
        <a:bodyPr/>
        <a:lstStyle/>
        <a:p>
          <a:r>
            <a:rPr lang="cs-CZ" b="1" dirty="0"/>
            <a:t>9/2024</a:t>
          </a:r>
        </a:p>
      </dgm:t>
    </dgm:pt>
    <dgm:pt modelId="{976F4BC6-5909-498E-8D65-3939EAD4333F}" type="parTrans" cxnId="{D0D47F06-C6E2-4258-A1B0-3E574C1DAF45}">
      <dgm:prSet/>
      <dgm:spPr/>
      <dgm:t>
        <a:bodyPr/>
        <a:lstStyle/>
        <a:p>
          <a:endParaRPr lang="cs-CZ"/>
        </a:p>
      </dgm:t>
    </dgm:pt>
    <dgm:pt modelId="{9EB2F235-7A0B-4670-B522-C8E6A9598D98}" type="sibTrans" cxnId="{D0D47F06-C6E2-4258-A1B0-3E574C1DAF45}">
      <dgm:prSet/>
      <dgm:spPr/>
      <dgm:t>
        <a:bodyPr/>
        <a:lstStyle/>
        <a:p>
          <a:endParaRPr lang="cs-CZ"/>
        </a:p>
      </dgm:t>
    </dgm:pt>
    <dgm:pt modelId="{F1FD2FFC-5C41-4792-83F1-C8E807FBF645}" type="pres">
      <dgm:prSet presAssocID="{5B0D792E-2B49-4B2B-9959-41D82AB13CDA}" presName="Name0" presStyleCnt="0">
        <dgm:presLayoutVars>
          <dgm:dir/>
          <dgm:animLvl val="lvl"/>
          <dgm:resizeHandles val="exact"/>
        </dgm:presLayoutVars>
      </dgm:prSet>
      <dgm:spPr/>
    </dgm:pt>
    <dgm:pt modelId="{C3CF5227-E7FF-4275-A628-CC5FB1578BE2}" type="pres">
      <dgm:prSet presAssocID="{764C3713-E721-46CF-8056-59642EB4E5B7}" presName="parTxOnly" presStyleLbl="node1" presStyleIdx="0" presStyleCnt="5" custLinFactNeighborY="5080">
        <dgm:presLayoutVars>
          <dgm:chMax val="0"/>
          <dgm:chPref val="0"/>
          <dgm:bulletEnabled val="1"/>
        </dgm:presLayoutVars>
      </dgm:prSet>
      <dgm:spPr/>
    </dgm:pt>
    <dgm:pt modelId="{98839129-055C-4CEB-932E-10CB2A063E65}" type="pres">
      <dgm:prSet presAssocID="{686966FF-8FE0-44B8-8AFF-55B319F10FA1}" presName="parTxOnlySpace" presStyleCnt="0"/>
      <dgm:spPr/>
    </dgm:pt>
    <dgm:pt modelId="{1C7CCC62-3052-4ABE-B5F0-E87DB1B0B27A}" type="pres">
      <dgm:prSet presAssocID="{66E99AE0-D594-4871-AD6E-9BD64CF3F85C}" presName="parTxOnly" presStyleLbl="node1" presStyleIdx="1" presStyleCnt="5" custScaleX="374812" custLinFactX="-9838" custLinFactNeighborX="-100000" custLinFactNeighborY="5350">
        <dgm:presLayoutVars>
          <dgm:chMax val="0"/>
          <dgm:chPref val="0"/>
          <dgm:bulletEnabled val="1"/>
        </dgm:presLayoutVars>
      </dgm:prSet>
      <dgm:spPr/>
    </dgm:pt>
    <dgm:pt modelId="{6BDD3584-1F7A-498A-BC1A-79FAD438D63E}" type="pres">
      <dgm:prSet presAssocID="{6CD13502-60D9-44F4-AA94-4AF7A1999DB9}" presName="parTxOnlySpace" presStyleCnt="0"/>
      <dgm:spPr/>
    </dgm:pt>
    <dgm:pt modelId="{EB52EA51-3B49-4E65-9461-F135A8653D0E}" type="pres">
      <dgm:prSet presAssocID="{B936C1D1-37F0-476C-BCF2-A233EBBFBD1A}" presName="parTxOnly" presStyleLbl="node1" presStyleIdx="2" presStyleCnt="5" custScaleX="83667" custLinFactX="-11052" custLinFactNeighborX="-100000" custLinFactNeighborY="4064">
        <dgm:presLayoutVars>
          <dgm:chMax val="0"/>
          <dgm:chPref val="0"/>
          <dgm:bulletEnabled val="1"/>
        </dgm:presLayoutVars>
      </dgm:prSet>
      <dgm:spPr/>
    </dgm:pt>
    <dgm:pt modelId="{7601F4E0-FB62-4E1A-81CC-6323C77C44C6}" type="pres">
      <dgm:prSet presAssocID="{9EB2F235-7A0B-4670-B522-C8E6A9598D98}" presName="parTxOnlySpace" presStyleCnt="0"/>
      <dgm:spPr/>
    </dgm:pt>
    <dgm:pt modelId="{07494E74-A184-4879-AEB1-DBEEDCA968C7}" type="pres">
      <dgm:prSet presAssocID="{3154D5C6-B0F3-48F6-BD36-0DF8ECFF90DF}" presName="parTxOnly" presStyleLbl="node1" presStyleIdx="3" presStyleCnt="5" custScaleX="116484" custLinFactX="-6765" custLinFactNeighborX="-100000" custLinFactNeighborY="4064">
        <dgm:presLayoutVars>
          <dgm:chMax val="0"/>
          <dgm:chPref val="0"/>
          <dgm:bulletEnabled val="1"/>
        </dgm:presLayoutVars>
      </dgm:prSet>
      <dgm:spPr/>
    </dgm:pt>
    <dgm:pt modelId="{66704950-0910-4A44-9C36-CEC32440D637}" type="pres">
      <dgm:prSet presAssocID="{0727C0AB-FC84-4979-AF73-78DD2ECB8E0F}" presName="parTxOnlySpace" presStyleCnt="0"/>
      <dgm:spPr/>
    </dgm:pt>
    <dgm:pt modelId="{2D82144F-CDBF-4D89-A7D7-862B031F217B}" type="pres">
      <dgm:prSet presAssocID="{3E62FCE3-3387-4293-A004-ADF60675E398}" presName="parTxOnly" presStyleLbl="node1" presStyleIdx="4" presStyleCnt="5" custLinFactNeighborX="4120" custLinFactNeighborY="4064">
        <dgm:presLayoutVars>
          <dgm:chMax val="0"/>
          <dgm:chPref val="0"/>
          <dgm:bulletEnabled val="1"/>
        </dgm:presLayoutVars>
      </dgm:prSet>
      <dgm:spPr/>
    </dgm:pt>
  </dgm:ptLst>
  <dgm:cxnLst>
    <dgm:cxn modelId="{D0D47F06-C6E2-4258-A1B0-3E574C1DAF45}" srcId="{5B0D792E-2B49-4B2B-9959-41D82AB13CDA}" destId="{B936C1D1-37F0-476C-BCF2-A233EBBFBD1A}" srcOrd="2" destOrd="0" parTransId="{976F4BC6-5909-498E-8D65-3939EAD4333F}" sibTransId="{9EB2F235-7A0B-4670-B522-C8E6A9598D98}"/>
    <dgm:cxn modelId="{0AFE7F25-CF63-4EEB-B82E-99BB7F773CEF}" srcId="{5B0D792E-2B49-4B2B-9959-41D82AB13CDA}" destId="{3154D5C6-B0F3-48F6-BD36-0DF8ECFF90DF}" srcOrd="3" destOrd="0" parTransId="{7B1F24C7-A463-4071-B1AE-A4025A80767D}" sibTransId="{0727C0AB-FC84-4979-AF73-78DD2ECB8E0F}"/>
    <dgm:cxn modelId="{E7619532-62D2-4799-A4DA-062E01B0769F}" type="presOf" srcId="{764C3713-E721-46CF-8056-59642EB4E5B7}" destId="{C3CF5227-E7FF-4275-A628-CC5FB1578BE2}" srcOrd="0" destOrd="0" presId="urn:microsoft.com/office/officeart/2005/8/layout/chevron1"/>
    <dgm:cxn modelId="{F3E38283-04AE-4058-8AD9-3BB298387C7E}" srcId="{5B0D792E-2B49-4B2B-9959-41D82AB13CDA}" destId="{3E62FCE3-3387-4293-A004-ADF60675E398}" srcOrd="4" destOrd="0" parTransId="{7D3A6172-C494-428E-963B-2F0F868CA3B9}" sibTransId="{043363D3-3988-4893-89C3-E7E632645DC6}"/>
    <dgm:cxn modelId="{9BE0CE91-2874-4CF0-8741-362001C730AC}" type="presOf" srcId="{3E62FCE3-3387-4293-A004-ADF60675E398}" destId="{2D82144F-CDBF-4D89-A7D7-862B031F217B}" srcOrd="0" destOrd="0" presId="urn:microsoft.com/office/officeart/2005/8/layout/chevron1"/>
    <dgm:cxn modelId="{D28A1992-A5F3-41C4-ABDE-008AED7F91A1}" type="presOf" srcId="{3154D5C6-B0F3-48F6-BD36-0DF8ECFF90DF}" destId="{07494E74-A184-4879-AEB1-DBEEDCA968C7}" srcOrd="0" destOrd="0" presId="urn:microsoft.com/office/officeart/2005/8/layout/chevron1"/>
    <dgm:cxn modelId="{745401C4-D505-4C31-89D2-C838CC1A8A63}" srcId="{5B0D792E-2B49-4B2B-9959-41D82AB13CDA}" destId="{764C3713-E721-46CF-8056-59642EB4E5B7}" srcOrd="0" destOrd="0" parTransId="{DFDF1254-3F06-4B9C-A10A-19C0B6129049}" sibTransId="{686966FF-8FE0-44B8-8AFF-55B319F10FA1}"/>
    <dgm:cxn modelId="{0A2210C6-3FC8-43AD-9F1F-2D943C29838D}" type="presOf" srcId="{5B0D792E-2B49-4B2B-9959-41D82AB13CDA}" destId="{F1FD2FFC-5C41-4792-83F1-C8E807FBF645}" srcOrd="0" destOrd="0" presId="urn:microsoft.com/office/officeart/2005/8/layout/chevron1"/>
    <dgm:cxn modelId="{BE849CE3-B53A-4F99-A17B-D4E03A0C2C29}" type="presOf" srcId="{66E99AE0-D594-4871-AD6E-9BD64CF3F85C}" destId="{1C7CCC62-3052-4ABE-B5F0-E87DB1B0B27A}" srcOrd="0" destOrd="0" presId="urn:microsoft.com/office/officeart/2005/8/layout/chevron1"/>
    <dgm:cxn modelId="{F35B47EA-9D74-46E3-9A24-F94056346772}" srcId="{5B0D792E-2B49-4B2B-9959-41D82AB13CDA}" destId="{66E99AE0-D594-4871-AD6E-9BD64CF3F85C}" srcOrd="1" destOrd="0" parTransId="{6E96130A-5548-4FB5-9E25-3E0F1391064E}" sibTransId="{6CD13502-60D9-44F4-AA94-4AF7A1999DB9}"/>
    <dgm:cxn modelId="{D08D2DF1-43E6-462C-81D1-D48C5432B355}" type="presOf" srcId="{B936C1D1-37F0-476C-BCF2-A233EBBFBD1A}" destId="{EB52EA51-3B49-4E65-9461-F135A8653D0E}" srcOrd="0" destOrd="0" presId="urn:microsoft.com/office/officeart/2005/8/layout/chevron1"/>
    <dgm:cxn modelId="{2FBEDF49-3749-477E-AE05-75223649151C}" type="presParOf" srcId="{F1FD2FFC-5C41-4792-83F1-C8E807FBF645}" destId="{C3CF5227-E7FF-4275-A628-CC5FB1578BE2}" srcOrd="0" destOrd="0" presId="urn:microsoft.com/office/officeart/2005/8/layout/chevron1"/>
    <dgm:cxn modelId="{B0E66F44-1C4E-47F8-88B3-8887685063A7}" type="presParOf" srcId="{F1FD2FFC-5C41-4792-83F1-C8E807FBF645}" destId="{98839129-055C-4CEB-932E-10CB2A063E65}" srcOrd="1" destOrd="0" presId="urn:microsoft.com/office/officeart/2005/8/layout/chevron1"/>
    <dgm:cxn modelId="{27C571E5-D274-49F2-ACE3-C78D0857E7F3}" type="presParOf" srcId="{F1FD2FFC-5C41-4792-83F1-C8E807FBF645}" destId="{1C7CCC62-3052-4ABE-B5F0-E87DB1B0B27A}" srcOrd="2" destOrd="0" presId="urn:microsoft.com/office/officeart/2005/8/layout/chevron1"/>
    <dgm:cxn modelId="{602EF34F-8FFA-43B7-9B72-9A7FC99E11E6}" type="presParOf" srcId="{F1FD2FFC-5C41-4792-83F1-C8E807FBF645}" destId="{6BDD3584-1F7A-498A-BC1A-79FAD438D63E}" srcOrd="3" destOrd="0" presId="urn:microsoft.com/office/officeart/2005/8/layout/chevron1"/>
    <dgm:cxn modelId="{20B7C29E-E4E6-4EF8-AE10-9C35C48EB10F}" type="presParOf" srcId="{F1FD2FFC-5C41-4792-83F1-C8E807FBF645}" destId="{EB52EA51-3B49-4E65-9461-F135A8653D0E}" srcOrd="4" destOrd="0" presId="urn:microsoft.com/office/officeart/2005/8/layout/chevron1"/>
    <dgm:cxn modelId="{EE948ADA-DCFA-4300-8B51-FBEBAA9A358B}" type="presParOf" srcId="{F1FD2FFC-5C41-4792-83F1-C8E807FBF645}" destId="{7601F4E0-FB62-4E1A-81CC-6323C77C44C6}" srcOrd="5" destOrd="0" presId="urn:microsoft.com/office/officeart/2005/8/layout/chevron1"/>
    <dgm:cxn modelId="{A8E5B902-7C5D-4118-8DCF-8CFC846D2CC7}" type="presParOf" srcId="{F1FD2FFC-5C41-4792-83F1-C8E807FBF645}" destId="{07494E74-A184-4879-AEB1-DBEEDCA968C7}" srcOrd="6" destOrd="0" presId="urn:microsoft.com/office/officeart/2005/8/layout/chevron1"/>
    <dgm:cxn modelId="{3116BC1B-31C5-4CB6-8210-E41A9339F7B2}" type="presParOf" srcId="{F1FD2FFC-5C41-4792-83F1-C8E807FBF645}" destId="{66704950-0910-4A44-9C36-CEC32440D637}" srcOrd="7" destOrd="0" presId="urn:microsoft.com/office/officeart/2005/8/layout/chevron1"/>
    <dgm:cxn modelId="{8D6128C4-2CCB-4C16-B336-A9D1C546347D}" type="presParOf" srcId="{F1FD2FFC-5C41-4792-83F1-C8E807FBF645}" destId="{2D82144F-CDBF-4D89-A7D7-862B031F217B}" srcOrd="8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CF5227-E7FF-4275-A628-CC5FB1578BE2}">
      <dsp:nvSpPr>
        <dsp:cNvPr id="0" name=""/>
        <dsp:cNvSpPr/>
      </dsp:nvSpPr>
      <dsp:spPr>
        <a:xfrm>
          <a:off x="3130" y="307643"/>
          <a:ext cx="1545566" cy="61822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20003" rIns="20003" bIns="20003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500" b="1" kern="1200" dirty="0"/>
            <a:t>11/2016</a:t>
          </a:r>
        </a:p>
      </dsp:txBody>
      <dsp:txXfrm>
        <a:off x="312243" y="307643"/>
        <a:ext cx="927340" cy="618226"/>
      </dsp:txXfrm>
    </dsp:sp>
    <dsp:sp modelId="{1C7CCC62-3052-4ABE-B5F0-E87DB1B0B27A}">
      <dsp:nvSpPr>
        <dsp:cNvPr id="0" name=""/>
        <dsp:cNvSpPr/>
      </dsp:nvSpPr>
      <dsp:spPr>
        <a:xfrm>
          <a:off x="1087530" y="309312"/>
          <a:ext cx="5792968" cy="61822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20003" rIns="20003" bIns="20003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500" b="1" kern="1200" dirty="0"/>
            <a:t>2017, 2018, 2019, 2020, 2021, 2022, 2023, 2024</a:t>
          </a:r>
        </a:p>
      </dsp:txBody>
      <dsp:txXfrm>
        <a:off x="1396643" y="309312"/>
        <a:ext cx="5174742" cy="618226"/>
      </dsp:txXfrm>
    </dsp:sp>
    <dsp:sp modelId="{EB52EA51-3B49-4E65-9461-F135A8653D0E}">
      <dsp:nvSpPr>
        <dsp:cNvPr id="0" name=""/>
        <dsp:cNvSpPr/>
      </dsp:nvSpPr>
      <dsp:spPr>
        <a:xfrm>
          <a:off x="6707178" y="301362"/>
          <a:ext cx="1293128" cy="61822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20003" rIns="20003" bIns="20003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500" b="1" kern="1200" dirty="0"/>
            <a:t>9/2024</a:t>
          </a:r>
        </a:p>
      </dsp:txBody>
      <dsp:txXfrm>
        <a:off x="7016291" y="301362"/>
        <a:ext cx="674902" cy="618226"/>
      </dsp:txXfrm>
    </dsp:sp>
    <dsp:sp modelId="{07494E74-A184-4879-AEB1-DBEEDCA968C7}">
      <dsp:nvSpPr>
        <dsp:cNvPr id="0" name=""/>
        <dsp:cNvSpPr/>
      </dsp:nvSpPr>
      <dsp:spPr>
        <a:xfrm>
          <a:off x="7912009" y="301362"/>
          <a:ext cx="1800337" cy="61822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20003" rIns="20003" bIns="20003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500" b="1" kern="1200" dirty="0"/>
            <a:t>3/2025</a:t>
          </a:r>
        </a:p>
      </dsp:txBody>
      <dsp:txXfrm>
        <a:off x="8221122" y="301362"/>
        <a:ext cx="1182111" cy="618226"/>
      </dsp:txXfrm>
    </dsp:sp>
    <dsp:sp modelId="{2D82144F-CDBF-4D89-A7D7-862B031F217B}">
      <dsp:nvSpPr>
        <dsp:cNvPr id="0" name=""/>
        <dsp:cNvSpPr/>
      </dsp:nvSpPr>
      <dsp:spPr>
        <a:xfrm>
          <a:off x="9820034" y="301362"/>
          <a:ext cx="1545566" cy="61822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20003" rIns="20003" bIns="20003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500" b="1" kern="1200" dirty="0"/>
            <a:t>7/2025</a:t>
          </a:r>
        </a:p>
      </dsp:txBody>
      <dsp:txXfrm>
        <a:off x="10129147" y="301362"/>
        <a:ext cx="927340" cy="61822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18830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15374" y="1"/>
            <a:ext cx="2918830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D7850B-4AA2-4327-BF94-5A41A2BFF25A}" type="datetimeFigureOut">
              <a:rPr lang="cs-CZ" smtClean="0"/>
              <a:t>21.09.2025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1233488"/>
            <a:ext cx="591978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3577" y="4748164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0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15374" y="9371286"/>
            <a:ext cx="2918830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04D223-02B2-4A95-B525-052E3F106F9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86675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04D223-02B2-4A95-B525-052E3F106F9C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960933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04D223-02B2-4A95-B525-052E3F106F9C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970617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04D223-02B2-4A95-B525-052E3F106F9C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50942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Na jaře 2024 jsem sám upozornil na riziko v souběhu smluv; odeslal jsem později návrh řešení situace; v září měla být úprava smluv projednána valnou hromadou, místo toho přišlo odvolání a následné vymáhání všech vyplacených mezd i s odvody.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04D223-02B2-4A95-B525-052E3F106F9C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802022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Pouze slovně: odpovídá průměrné mzdě lehce přes 300 tisíc Kč měsíčně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04D223-02B2-4A95-B525-052E3F106F9C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125248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04D223-02B2-4A95-B525-052E3F106F9C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606295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B6A1A7-75E1-EEFC-A257-A560A6546D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BD150DC0-41C3-E24F-6B44-48F1E83B067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34183C20-C914-16D7-EA96-BFCB15582FE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089D98AB-4A58-C77D-BB82-6A14633022F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04D223-02B2-4A95-B525-052E3F106F9C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078926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D419D7-C62B-E120-B25D-F1F67394A4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EE94DBC6-746E-8F3C-A4DF-BB96880D0C7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F70D540A-8018-07CE-89A0-57AB09EBD8B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D9E376C3-4773-42D7-7DE9-4847CB3E1C4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04D223-02B2-4A95-B525-052E3F106F9C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610780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FA184638-BF46-D023-C2B6-DF11673BEB4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101" b="15499"/>
          <a:stretch>
            <a:fillRect/>
          </a:stretch>
        </p:blipFill>
        <p:spPr bwMode="auto">
          <a:xfrm>
            <a:off x="1" y="3117"/>
            <a:ext cx="12191999" cy="68548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" y="305760"/>
            <a:ext cx="9122486" cy="2656381"/>
          </a:xfrm>
          <a:solidFill>
            <a:srgbClr val="0070C0"/>
          </a:solidFill>
        </p:spPr>
        <p:txBody>
          <a:bodyPr>
            <a:normAutofit fontScale="90000"/>
          </a:bodyPr>
          <a:lstStyle/>
          <a:p>
            <a:pPr marL="180975" algn="l"/>
            <a:r>
              <a:rPr lang="cs-CZ" sz="3300" noProof="0" dirty="0">
                <a:solidFill>
                  <a:schemeClr val="bg1"/>
                </a:solidFill>
                <a:latin typeface="Barlow" panose="00000500000000000000" pitchFamily="2" charset="-18"/>
              </a:rPr>
              <a:t>Kauza Nemocnice Kadaň</a:t>
            </a:r>
            <a:br>
              <a:rPr lang="cs-CZ" sz="3300" noProof="0" dirty="0">
                <a:solidFill>
                  <a:schemeClr val="bg1"/>
                </a:solidFill>
                <a:latin typeface="Barlow" panose="00000500000000000000" pitchFamily="2" charset="-18"/>
              </a:rPr>
            </a:br>
            <a:br>
              <a:rPr lang="cs-CZ" sz="2200" noProof="0" dirty="0">
                <a:solidFill>
                  <a:schemeClr val="bg1"/>
                </a:solidFill>
                <a:latin typeface="Barlow" panose="00000500000000000000" pitchFamily="2" charset="-18"/>
              </a:rPr>
            </a:br>
            <a:r>
              <a:rPr lang="cs-CZ" sz="6000" b="1" cap="all" noProof="0" dirty="0">
                <a:solidFill>
                  <a:schemeClr val="bg1"/>
                </a:solidFill>
                <a:latin typeface="Barlow" panose="00000500000000000000" pitchFamily="2" charset="-18"/>
              </a:rPr>
              <a:t>zničená pověst </a:t>
            </a:r>
            <a:br>
              <a:rPr lang="cs-CZ" sz="6000" b="1" cap="all" noProof="0" dirty="0">
                <a:solidFill>
                  <a:schemeClr val="bg1"/>
                </a:solidFill>
                <a:latin typeface="Barlow" panose="00000500000000000000" pitchFamily="2" charset="-18"/>
              </a:rPr>
            </a:br>
            <a:r>
              <a:rPr lang="cs-CZ" sz="6000" b="1" cap="all" noProof="0" dirty="0">
                <a:solidFill>
                  <a:schemeClr val="bg1"/>
                </a:solidFill>
                <a:latin typeface="Barlow" panose="00000500000000000000" pitchFamily="2" charset="-18"/>
              </a:rPr>
              <a:t>a nemocnice v ohrožení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072882"/>
            <a:ext cx="6400800" cy="941655"/>
          </a:xfrm>
          <a:solidFill>
            <a:schemeClr val="bg1"/>
          </a:solidFill>
          <a:ln>
            <a:noFill/>
          </a:ln>
        </p:spPr>
        <p:txBody>
          <a:bodyPr anchor="ctr">
            <a:normAutofit fontScale="85000" lnSpcReduction="10000"/>
          </a:bodyPr>
          <a:lstStyle/>
          <a:p>
            <a:pPr marL="180975" algn="l"/>
            <a:r>
              <a:rPr lang="cs-CZ" noProof="0" dirty="0">
                <a:solidFill>
                  <a:srgbClr val="0070C0"/>
                </a:solidFill>
              </a:rPr>
              <a:t>Zastupitelstvo města Kadaň - 25.9.2025</a:t>
            </a:r>
            <a:endParaRPr lang="cs-CZ" noProof="0" dirty="0">
              <a:solidFill>
                <a:srgbClr val="0070C0"/>
              </a:solidFill>
              <a:highlight>
                <a:srgbClr val="FFFF00"/>
              </a:highlight>
            </a:endParaRPr>
          </a:p>
          <a:p>
            <a:pPr marL="180975" algn="l"/>
            <a:r>
              <a:rPr lang="cs-CZ" noProof="0" dirty="0">
                <a:solidFill>
                  <a:srgbClr val="0070C0"/>
                </a:solidFill>
              </a:rPr>
              <a:t>MUDr. Bc. Petr Hossner, MBA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14778" y="274321"/>
            <a:ext cx="999669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4000" b="1">
                <a:solidFill>
                  <a:srgbClr val="0070C0"/>
                </a:solidFill>
                <a:latin typeface="Barlow" panose="00000500000000000000" pitchFamily="2" charset="-18"/>
              </a:defRPr>
            </a:lvl1pPr>
          </a:lstStyle>
          <a:p>
            <a:r>
              <a:rPr lang="cs-CZ" noProof="0" dirty="0"/>
              <a:t>Žádám vedení města o narovnání vztahů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14778" y="1280157"/>
            <a:ext cx="9496022" cy="109260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342900" indent="-342900">
              <a:spcAft>
                <a:spcPts val="600"/>
              </a:spcAft>
              <a:buFont typeface="Wingdings" panose="05000000000000000000" pitchFamily="2" charset="2"/>
              <a:buChar char="§"/>
              <a:defRPr sz="3000">
                <a:solidFill>
                  <a:srgbClr val="282828"/>
                </a:solidFill>
                <a:latin typeface="Barlow" panose="00000500000000000000" pitchFamily="2" charset="-18"/>
              </a:defRPr>
            </a:lvl1pPr>
            <a:lvl2pPr marL="901700" lvl="1" indent="-457200">
              <a:buFont typeface="Symbol" panose="05050102010706020507" pitchFamily="18" charset="2"/>
              <a:buChar char=""/>
              <a:defRPr sz="3000">
                <a:latin typeface="Barlow" panose="00000500000000000000" pitchFamily="2" charset="-18"/>
              </a:defRPr>
            </a:lvl2pPr>
          </a:lstStyle>
          <a:p>
            <a:r>
              <a:rPr lang="cs-CZ" noProof="0" dirty="0"/>
              <a:t>Nezpochybňuji právo města odvolat jednatele</a:t>
            </a:r>
          </a:p>
          <a:p>
            <a:r>
              <a:rPr lang="cs-CZ" noProof="0" dirty="0"/>
              <a:t>Žádám férový přístup a ukončení osobních útoků</a:t>
            </a:r>
          </a:p>
        </p:txBody>
      </p:sp>
      <p:sp>
        <p:nvSpPr>
          <p:cNvPr id="4" name="Šipka: doprava 3">
            <a:extLst>
              <a:ext uri="{FF2B5EF4-FFF2-40B4-BE49-F238E27FC236}">
                <a16:creationId xmlns:a16="http://schemas.microsoft.com/office/drawing/2014/main" id="{0AF61836-619D-7D21-F65D-13D0952FD52F}"/>
              </a:ext>
            </a:extLst>
          </p:cNvPr>
          <p:cNvSpPr/>
          <p:nvPr/>
        </p:nvSpPr>
        <p:spPr>
          <a:xfrm>
            <a:off x="714778" y="2490249"/>
            <a:ext cx="7952428" cy="1627985"/>
          </a:xfrm>
          <a:prstGeom prst="rightArrow">
            <a:avLst>
              <a:gd name="adj1" fmla="val 100000"/>
              <a:gd name="adj2" fmla="val 33544"/>
            </a:avLst>
          </a:prstGeom>
          <a:solidFill>
            <a:srgbClr val="0070C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3200" b="1" dirty="0"/>
              <a:t>Stejné podmínky pro všechny: zveřejněte detaily souběhových smluv v ostatních městských společnostech</a:t>
            </a:r>
            <a:endParaRPr lang="cs-CZ" sz="2500" b="1" dirty="0"/>
          </a:p>
        </p:txBody>
      </p:sp>
      <p:sp>
        <p:nvSpPr>
          <p:cNvPr id="5" name="Šipka: doprava 4">
            <a:extLst>
              <a:ext uri="{FF2B5EF4-FFF2-40B4-BE49-F238E27FC236}">
                <a16:creationId xmlns:a16="http://schemas.microsoft.com/office/drawing/2014/main" id="{00ACE1C8-3916-2476-BEB9-823523931BB4}"/>
              </a:ext>
            </a:extLst>
          </p:cNvPr>
          <p:cNvSpPr/>
          <p:nvPr/>
        </p:nvSpPr>
        <p:spPr>
          <a:xfrm>
            <a:off x="726703" y="4259629"/>
            <a:ext cx="8031632" cy="1488028"/>
          </a:xfrm>
          <a:prstGeom prst="rightArrow">
            <a:avLst>
              <a:gd name="adj1" fmla="val 100000"/>
              <a:gd name="adj2" fmla="val 21794"/>
            </a:avLst>
          </a:prstGeom>
          <a:solidFill>
            <a:srgbClr val="00B05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3200" b="1" dirty="0"/>
              <a:t>Stáhněte předžalobní výzvu/žalobu: </a:t>
            </a:r>
          </a:p>
          <a:p>
            <a:r>
              <a:rPr lang="cs-CZ" sz="3200" b="1" dirty="0"/>
              <a:t>1.000 Kč/</a:t>
            </a:r>
            <a:r>
              <a:rPr lang="cs-CZ" sz="3200" b="1" dirty="0" err="1"/>
              <a:t>měs</a:t>
            </a:r>
            <a:r>
              <a:rPr lang="cs-CZ" sz="3200" b="1" dirty="0"/>
              <a:t>. není férová odměna za 8 let úspěšného vedení a rozvoje nemocnice</a:t>
            </a:r>
          </a:p>
        </p:txBody>
      </p:sp>
      <p:sp>
        <p:nvSpPr>
          <p:cNvPr id="6" name="Šipka: doprava 5">
            <a:extLst>
              <a:ext uri="{FF2B5EF4-FFF2-40B4-BE49-F238E27FC236}">
                <a16:creationId xmlns:a16="http://schemas.microsoft.com/office/drawing/2014/main" id="{32CFA806-6546-FB1F-42B4-69E338F8402C}"/>
              </a:ext>
            </a:extLst>
          </p:cNvPr>
          <p:cNvSpPr/>
          <p:nvPr/>
        </p:nvSpPr>
        <p:spPr>
          <a:xfrm>
            <a:off x="714778" y="5896201"/>
            <a:ext cx="6998839" cy="730919"/>
          </a:xfrm>
          <a:prstGeom prst="rightArrow">
            <a:avLst>
              <a:gd name="adj1" fmla="val 100000"/>
              <a:gd name="adj2" fmla="val 33544"/>
            </a:avLst>
          </a:prstGeom>
          <a:solidFill>
            <a:srgbClr val="0070C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3200" b="1" dirty="0"/>
              <a:t>Zveřejněte celý audit Deloitte </a:t>
            </a:r>
            <a:r>
              <a:rPr lang="cs-CZ" sz="3200" b="1" dirty="0" err="1"/>
              <a:t>Legal</a:t>
            </a:r>
            <a:endParaRPr lang="cs-CZ" sz="2500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404939-ACC0-20BF-9A4C-845DB74706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997F2DC-E86D-CA0A-397F-A9AFC47AF82E}"/>
              </a:ext>
            </a:extLst>
          </p:cNvPr>
          <p:cNvSpPr txBox="1"/>
          <p:nvPr/>
        </p:nvSpPr>
        <p:spPr>
          <a:xfrm>
            <a:off x="714778" y="274321"/>
            <a:ext cx="1114132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4000" b="1">
                <a:solidFill>
                  <a:srgbClr val="0070C0"/>
                </a:solidFill>
                <a:latin typeface="Barlow" panose="00000500000000000000" pitchFamily="2" charset="-18"/>
              </a:defRPr>
            </a:lvl1pPr>
          </a:lstStyle>
          <a:p>
            <a:r>
              <a:rPr lang="cs-CZ" noProof="0" dirty="0"/>
              <a:t>Kam směřuje Nemocnice Kadaň ? </a:t>
            </a:r>
          </a:p>
        </p:txBody>
      </p:sp>
      <p:sp>
        <p:nvSpPr>
          <p:cNvPr id="6" name="Šipka: doprava 5">
            <a:extLst>
              <a:ext uri="{FF2B5EF4-FFF2-40B4-BE49-F238E27FC236}">
                <a16:creationId xmlns:a16="http://schemas.microsoft.com/office/drawing/2014/main" id="{12190246-4D08-DDAF-6081-454B359D87E9}"/>
              </a:ext>
            </a:extLst>
          </p:cNvPr>
          <p:cNvSpPr/>
          <p:nvPr/>
        </p:nvSpPr>
        <p:spPr>
          <a:xfrm>
            <a:off x="714778" y="1233042"/>
            <a:ext cx="6837089" cy="1301444"/>
          </a:xfrm>
          <a:prstGeom prst="rightArrow">
            <a:avLst>
              <a:gd name="adj1" fmla="val 100000"/>
              <a:gd name="adj2" fmla="val 33544"/>
            </a:avLst>
          </a:prstGeom>
          <a:solidFill>
            <a:srgbClr val="FF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2500" b="1" dirty="0"/>
              <a:t>Vyrovnané hospodaření a 100 mil Kč na účtech v srpnu 2024 - přesto ztráta </a:t>
            </a:r>
            <a:r>
              <a:rPr lang="cs-CZ" sz="2500" b="1"/>
              <a:t>cca 17 </a:t>
            </a:r>
            <a:r>
              <a:rPr lang="cs-CZ" sz="2500" b="1" dirty="0"/>
              <a:t>mil. Kč ke konci roku!</a:t>
            </a:r>
          </a:p>
        </p:txBody>
      </p:sp>
      <p:sp>
        <p:nvSpPr>
          <p:cNvPr id="8" name="Šipka: doprava 7">
            <a:extLst>
              <a:ext uri="{FF2B5EF4-FFF2-40B4-BE49-F238E27FC236}">
                <a16:creationId xmlns:a16="http://schemas.microsoft.com/office/drawing/2014/main" id="{26F861FD-B729-BA5C-DE35-FE80DFC35031}"/>
              </a:ext>
            </a:extLst>
          </p:cNvPr>
          <p:cNvSpPr/>
          <p:nvPr/>
        </p:nvSpPr>
        <p:spPr>
          <a:xfrm>
            <a:off x="714778" y="4323513"/>
            <a:ext cx="6698392" cy="2034255"/>
          </a:xfrm>
          <a:prstGeom prst="rightArrow">
            <a:avLst>
              <a:gd name="adj1" fmla="val 100000"/>
              <a:gd name="adj2" fmla="val 33544"/>
            </a:avLst>
          </a:prstGeom>
          <a:solidFill>
            <a:srgbClr val="FF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2500" b="1" dirty="0"/>
              <a:t>Uzavřeno Centrum Revmatologické léčby, omezení péče ve spádových oblastech,  pokles počtu výkonů i pacientů, zastavení připravených investic, odložení čerpání krajských dotací…  </a:t>
            </a:r>
          </a:p>
        </p:txBody>
      </p:sp>
      <p:sp>
        <p:nvSpPr>
          <p:cNvPr id="9" name="Šipka: doprava 8">
            <a:extLst>
              <a:ext uri="{FF2B5EF4-FFF2-40B4-BE49-F238E27FC236}">
                <a16:creationId xmlns:a16="http://schemas.microsoft.com/office/drawing/2014/main" id="{07B9CA33-D893-D810-3BBC-C98BF9BCAA83}"/>
              </a:ext>
            </a:extLst>
          </p:cNvPr>
          <p:cNvSpPr/>
          <p:nvPr/>
        </p:nvSpPr>
        <p:spPr>
          <a:xfrm>
            <a:off x="714778" y="2711790"/>
            <a:ext cx="6837089" cy="1429137"/>
          </a:xfrm>
          <a:prstGeom prst="rightArrow">
            <a:avLst>
              <a:gd name="adj1" fmla="val 100000"/>
              <a:gd name="adj2" fmla="val 24764"/>
            </a:avLst>
          </a:prstGeom>
          <a:solidFill>
            <a:srgbClr val="FF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2500" b="1" dirty="0"/>
              <a:t>Nemocnice Kadaň nepožádala zdravotní pojišťovny o doúčtování péče v roce 2024: hrozí ztráta v desítkách milionů Kč i za rok 2025.</a:t>
            </a:r>
          </a:p>
        </p:txBody>
      </p:sp>
      <p:sp>
        <p:nvSpPr>
          <p:cNvPr id="10" name="Obdélník 9">
            <a:extLst>
              <a:ext uri="{FF2B5EF4-FFF2-40B4-BE49-F238E27FC236}">
                <a16:creationId xmlns:a16="http://schemas.microsoft.com/office/drawing/2014/main" id="{5E51D014-0835-26B5-7140-F32220C23D82}"/>
              </a:ext>
            </a:extLst>
          </p:cNvPr>
          <p:cNvSpPr/>
          <p:nvPr/>
        </p:nvSpPr>
        <p:spPr>
          <a:xfrm>
            <a:off x="8112034" y="1610765"/>
            <a:ext cx="3311435" cy="4323515"/>
          </a:xfrm>
          <a:prstGeom prst="rect">
            <a:avLst/>
          </a:prstGeom>
          <a:noFill/>
          <a:ln w="101600" cmpd="dbl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000" dirty="0">
                <a:solidFill>
                  <a:srgbClr val="282828"/>
                </a:solidFill>
                <a:latin typeface="Barlow" panose="00000500000000000000" pitchFamily="2" charset="-18"/>
              </a:rPr>
              <a:t>Bude město  schopno dlouhodobě sanovat ztráty nemocnice?</a:t>
            </a:r>
          </a:p>
          <a:p>
            <a:pPr algn="ctr"/>
            <a:endParaRPr lang="cs-CZ" sz="1500" dirty="0">
              <a:solidFill>
                <a:srgbClr val="282828"/>
              </a:solidFill>
              <a:latin typeface="Barlow" panose="00000500000000000000" pitchFamily="2" charset="-18"/>
            </a:endParaRPr>
          </a:p>
          <a:p>
            <a:pPr algn="ctr"/>
            <a:r>
              <a:rPr lang="cs-CZ" sz="3000" b="1" dirty="0">
                <a:solidFill>
                  <a:srgbClr val="282828"/>
                </a:solidFill>
                <a:latin typeface="Barlow" panose="00000500000000000000" pitchFamily="2" charset="-18"/>
              </a:rPr>
              <a:t>Co bude s  Nemocnicí Kadaň?!</a:t>
            </a:r>
          </a:p>
        </p:txBody>
      </p:sp>
    </p:spTree>
    <p:extLst>
      <p:ext uri="{BB962C8B-B14F-4D97-AF65-F5344CB8AC3E}">
        <p14:creationId xmlns:p14="http://schemas.microsoft.com/office/powerpoint/2010/main" val="23215971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F25665-5CDE-CB98-7F08-3FE06A622B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462768-AD57-49D4-1BE9-BADE352F58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2" y="0"/>
            <a:ext cx="12192001" cy="6858000"/>
          </a:xfrm>
          <a:solidFill>
            <a:schemeClr val="bg1"/>
          </a:solidFill>
        </p:spPr>
        <p:txBody>
          <a:bodyPr anchor="t">
            <a:normAutofit/>
          </a:bodyPr>
          <a:lstStyle/>
          <a:p>
            <a:pPr marL="447675" indent="-266700" algn="l"/>
            <a:br>
              <a:rPr lang="cs-CZ" sz="3300" b="1" cap="all" dirty="0">
                <a:solidFill>
                  <a:schemeClr val="bg1"/>
                </a:solidFill>
                <a:latin typeface="Barlow" panose="00000500000000000000" pitchFamily="2" charset="-18"/>
              </a:rPr>
            </a:br>
            <a:r>
              <a:rPr lang="cs-CZ" b="1" dirty="0">
                <a:solidFill>
                  <a:srgbClr val="0070C0"/>
                </a:solidFill>
                <a:latin typeface="Barlow" panose="00000500000000000000" pitchFamily="2" charset="-18"/>
              </a:rPr>
              <a:t>Co zatím v město neřeklo?</a:t>
            </a:r>
            <a:br>
              <a:rPr lang="cs-CZ" sz="5000" dirty="0">
                <a:solidFill>
                  <a:srgbClr val="0070C0"/>
                </a:solidFill>
                <a:latin typeface="Barlow" panose="00000500000000000000" pitchFamily="2" charset="-18"/>
              </a:rPr>
            </a:br>
            <a:br>
              <a:rPr lang="cs-CZ" sz="2200" b="1" dirty="0">
                <a:solidFill>
                  <a:srgbClr val="0070C0"/>
                </a:solidFill>
                <a:latin typeface="Barlow" panose="00000500000000000000" pitchFamily="2" charset="-18"/>
              </a:rPr>
            </a:br>
            <a:r>
              <a:rPr lang="cs-CZ" sz="3900" b="1" dirty="0">
                <a:latin typeface="Barlow" panose="00000500000000000000" pitchFamily="2" charset="-18"/>
              </a:rPr>
              <a:t>→ nic jsem neukradl</a:t>
            </a:r>
            <a:br>
              <a:rPr lang="cs-CZ" sz="3900" b="1" dirty="0">
                <a:latin typeface="Barlow" panose="00000500000000000000" pitchFamily="2" charset="-18"/>
              </a:rPr>
            </a:br>
            <a:r>
              <a:rPr lang="cs-CZ" sz="3900" b="1" dirty="0">
                <a:latin typeface="Barlow" panose="00000500000000000000" pitchFamily="2" charset="-18"/>
              </a:rPr>
              <a:t>→ nic se z nemocnice neztratilo</a:t>
            </a:r>
            <a:br>
              <a:rPr lang="cs-CZ" sz="3900" b="1" dirty="0">
                <a:latin typeface="Barlow" panose="00000500000000000000" pitchFamily="2" charset="-18"/>
              </a:rPr>
            </a:br>
            <a:r>
              <a:rPr lang="cs-CZ" sz="3900" b="1" dirty="0">
                <a:latin typeface="Barlow" panose="00000500000000000000" pitchFamily="2" charset="-18"/>
              </a:rPr>
              <a:t>→ neřešíme cinknuté zakázky</a:t>
            </a:r>
            <a:br>
              <a:rPr lang="cs-CZ" sz="3900" b="1" dirty="0">
                <a:latin typeface="Barlow" panose="00000500000000000000" pitchFamily="2" charset="-18"/>
              </a:rPr>
            </a:br>
            <a:r>
              <a:rPr lang="cs-CZ" sz="3900" b="1" dirty="0">
                <a:latin typeface="Barlow" panose="00000500000000000000" pitchFamily="2" charset="-18"/>
              </a:rPr>
              <a:t>→ NENÍ SPRAVEDLIVÁ odměna 1.000 Kč/</a:t>
            </a:r>
            <a:r>
              <a:rPr lang="cs-CZ" sz="3900" b="1" dirty="0" err="1">
                <a:latin typeface="Barlow" panose="00000500000000000000" pitchFamily="2" charset="-18"/>
              </a:rPr>
              <a:t>měs</a:t>
            </a:r>
            <a:r>
              <a:rPr lang="cs-CZ" sz="3900" b="1" dirty="0">
                <a:latin typeface="Barlow" panose="00000500000000000000" pitchFamily="2" charset="-18"/>
              </a:rPr>
              <a:t>.  </a:t>
            </a:r>
            <a:br>
              <a:rPr lang="cs-CZ" sz="3900" b="1" dirty="0">
                <a:latin typeface="Barlow" panose="00000500000000000000" pitchFamily="2" charset="-18"/>
              </a:rPr>
            </a:br>
            <a:r>
              <a:rPr lang="cs-CZ" sz="3900" b="1" dirty="0">
                <a:latin typeface="Barlow" panose="00000500000000000000" pitchFamily="2" charset="-18"/>
              </a:rPr>
              <a:t>      pro ředitele nemocnice</a:t>
            </a:r>
            <a:br>
              <a:rPr lang="cs-CZ" sz="3900" b="1" dirty="0">
                <a:latin typeface="Barlow" panose="00000500000000000000" pitchFamily="2" charset="-18"/>
              </a:rPr>
            </a:br>
            <a:br>
              <a:rPr lang="cs-CZ" sz="2000" b="1" dirty="0">
                <a:solidFill>
                  <a:schemeClr val="bg1"/>
                </a:solidFill>
                <a:latin typeface="Barlow" panose="00000500000000000000" pitchFamily="2" charset="-18"/>
              </a:rPr>
            </a:br>
            <a:r>
              <a:rPr lang="cs-CZ" sz="5000" b="1" dirty="0">
                <a:solidFill>
                  <a:srgbClr val="0070C0"/>
                </a:solidFill>
                <a:highlight>
                  <a:srgbClr val="00FFFF"/>
                </a:highlight>
                <a:latin typeface="Barlow" panose="00000500000000000000" pitchFamily="2" charset="-18"/>
              </a:rPr>
              <a:t>Řešíme právní konstrukt smlouvy</a:t>
            </a:r>
            <a:br>
              <a:rPr lang="cs-CZ" sz="5000" b="1" dirty="0">
                <a:solidFill>
                  <a:srgbClr val="0070C0"/>
                </a:solidFill>
                <a:highlight>
                  <a:srgbClr val="00FFFF"/>
                </a:highlight>
                <a:latin typeface="Barlow" panose="00000500000000000000" pitchFamily="2" charset="-18"/>
              </a:rPr>
            </a:br>
            <a:r>
              <a:rPr lang="cs-CZ" sz="5000" b="1" dirty="0">
                <a:solidFill>
                  <a:srgbClr val="0070C0"/>
                </a:solidFill>
                <a:highlight>
                  <a:srgbClr val="00FFFF"/>
                </a:highlight>
                <a:latin typeface="Barlow" panose="00000500000000000000" pitchFamily="2" charset="-18"/>
              </a:rPr>
              <a:t>Pojďme se domluvit, ne soudit</a:t>
            </a:r>
          </a:p>
        </p:txBody>
      </p:sp>
    </p:spTree>
    <p:extLst>
      <p:ext uri="{BB962C8B-B14F-4D97-AF65-F5344CB8AC3E}">
        <p14:creationId xmlns:p14="http://schemas.microsoft.com/office/powerpoint/2010/main" val="32179303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60BEF1-8149-E9CB-3192-5C36E45D9A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694A0A-7B5D-50DB-2A84-24978C513C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2" y="0"/>
            <a:ext cx="12192001" cy="6858000"/>
          </a:xfrm>
          <a:solidFill>
            <a:schemeClr val="bg1"/>
          </a:solidFill>
        </p:spPr>
        <p:txBody>
          <a:bodyPr anchor="t">
            <a:normAutofit/>
          </a:bodyPr>
          <a:lstStyle/>
          <a:p>
            <a:pPr marL="447675" indent="-266700" algn="l"/>
            <a:br>
              <a:rPr lang="cs-CZ" sz="3300" b="1" cap="all" dirty="0">
                <a:solidFill>
                  <a:schemeClr val="bg1"/>
                </a:solidFill>
                <a:latin typeface="Barlow" panose="00000500000000000000" pitchFamily="2" charset="-18"/>
              </a:rPr>
            </a:br>
            <a:r>
              <a:rPr lang="cs-CZ" sz="3300" b="1" cap="all" dirty="0">
                <a:solidFill>
                  <a:schemeClr val="bg1"/>
                </a:solidFill>
                <a:latin typeface="Barlow" panose="00000500000000000000" pitchFamily="2" charset="-18"/>
              </a:rPr>
              <a:t>Jsem</a:t>
            </a:r>
            <a:br>
              <a:rPr lang="cs-CZ" sz="3300" b="1" cap="all" dirty="0">
                <a:solidFill>
                  <a:schemeClr val="bg1"/>
                </a:solidFill>
                <a:latin typeface="Barlow" panose="00000500000000000000" pitchFamily="2" charset="-18"/>
              </a:rPr>
            </a:br>
            <a:r>
              <a:rPr lang="cs-CZ" sz="3300" b="1" cap="all" dirty="0">
                <a:solidFill>
                  <a:schemeClr val="bg1"/>
                </a:solidFill>
                <a:latin typeface="Barlow" panose="00000500000000000000" pitchFamily="2" charset="-18"/>
              </a:rPr>
              <a:t>							</a:t>
            </a:r>
            <a:r>
              <a:rPr lang="cs-CZ" sz="4800" b="1" cap="all" dirty="0">
                <a:solidFill>
                  <a:schemeClr val="bg1"/>
                </a:solidFill>
                <a:latin typeface="Barlow" panose="00000500000000000000" pitchFamily="2" charset="-18"/>
              </a:rPr>
              <a:t>Zá</a:t>
            </a:r>
            <a:r>
              <a:rPr lang="cs-CZ" sz="4800" b="1" dirty="0">
                <a:latin typeface="Barlow" panose="00000500000000000000" pitchFamily="2" charset="-18"/>
              </a:rPr>
              <a:t> </a:t>
            </a:r>
            <a:r>
              <a:rPr lang="cs-CZ" sz="3300" b="1" cap="all" dirty="0">
                <a:solidFill>
                  <a:schemeClr val="bg1"/>
                </a:solidFill>
                <a:latin typeface="Barlow" panose="00000500000000000000" pitchFamily="2" charset="-18"/>
              </a:rPr>
              <a:t>mi na </a:t>
            </a:r>
            <a:br>
              <a:rPr lang="cs-CZ" sz="3300" b="1" cap="all" dirty="0">
                <a:solidFill>
                  <a:schemeClr val="bg1"/>
                </a:solidFill>
                <a:latin typeface="Barlow" panose="00000500000000000000" pitchFamily="2" charset="-18"/>
              </a:rPr>
            </a:br>
            <a:r>
              <a:rPr lang="cs-CZ" b="1" dirty="0">
                <a:solidFill>
                  <a:srgbClr val="0070C0"/>
                </a:solidFill>
                <a:latin typeface="Barlow" panose="00000500000000000000" pitchFamily="2" charset="-18"/>
              </a:rPr>
              <a:t>Záleží mi na naší nemocnici  - </a:t>
            </a:r>
            <a:br>
              <a:rPr lang="cs-CZ" b="1" dirty="0">
                <a:solidFill>
                  <a:srgbClr val="0070C0"/>
                </a:solidFill>
                <a:latin typeface="Barlow" panose="00000500000000000000" pitchFamily="2" charset="-18"/>
              </a:rPr>
            </a:br>
            <a:r>
              <a:rPr lang="cs-CZ" b="1" dirty="0">
                <a:solidFill>
                  <a:srgbClr val="0070C0"/>
                </a:solidFill>
                <a:latin typeface="Barlow" panose="00000500000000000000" pitchFamily="2" charset="-18"/>
              </a:rPr>
              <a:t>jsem připravený se do Nemocnice Kadaň vrátit </a:t>
            </a:r>
            <a:br>
              <a:rPr lang="cs-CZ" sz="5000" dirty="0">
                <a:solidFill>
                  <a:srgbClr val="0070C0"/>
                </a:solidFill>
                <a:latin typeface="Barlow" panose="00000500000000000000" pitchFamily="2" charset="-18"/>
              </a:rPr>
            </a:br>
            <a:br>
              <a:rPr lang="cs-CZ" sz="5000" dirty="0">
                <a:solidFill>
                  <a:srgbClr val="0070C0"/>
                </a:solidFill>
                <a:latin typeface="Barlow" panose="00000500000000000000" pitchFamily="2" charset="-18"/>
              </a:rPr>
            </a:br>
            <a:br>
              <a:rPr lang="cs-CZ" sz="2200" b="1" dirty="0">
                <a:solidFill>
                  <a:srgbClr val="0070C0"/>
                </a:solidFill>
                <a:latin typeface="Barlow" panose="00000500000000000000" pitchFamily="2" charset="-18"/>
              </a:rPr>
            </a:br>
            <a:r>
              <a:rPr lang="cs-CZ" sz="2000" b="1" dirty="0">
                <a:latin typeface="Barlow" panose="00000500000000000000" pitchFamily="2" charset="-18"/>
              </a:rPr>
              <a:t>více informací na: </a:t>
            </a:r>
            <a:br>
              <a:rPr lang="cs-CZ" sz="2000" b="1" dirty="0">
                <a:latin typeface="Barlow" panose="00000500000000000000" pitchFamily="2" charset="-18"/>
              </a:rPr>
            </a:br>
            <a:br>
              <a:rPr lang="cs-CZ" sz="2000" b="1" dirty="0">
                <a:latin typeface="Barlow" panose="00000500000000000000" pitchFamily="2" charset="-18"/>
              </a:rPr>
            </a:br>
            <a:r>
              <a:rPr lang="cs-CZ" sz="5400" b="1" dirty="0">
                <a:latin typeface="Barlow" panose="00000500000000000000" pitchFamily="2" charset="-18"/>
              </a:rPr>
              <a:t>www.petrhossnerkadan.cz</a:t>
            </a:r>
            <a:endParaRPr lang="cs-CZ" sz="5400" b="1" dirty="0">
              <a:solidFill>
                <a:srgbClr val="0070C0"/>
              </a:solidFill>
              <a:highlight>
                <a:srgbClr val="00FFFF"/>
              </a:highlight>
              <a:latin typeface="Barlow" panose="00000500000000000000" pitchFamily="2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8404300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Přímá spojnice se šipkou 17">
            <a:extLst>
              <a:ext uri="{FF2B5EF4-FFF2-40B4-BE49-F238E27FC236}">
                <a16:creationId xmlns:a16="http://schemas.microsoft.com/office/drawing/2014/main" id="{A8351A8D-C62F-EC16-6D7D-B5DC331AC72C}"/>
              </a:ext>
            </a:extLst>
          </p:cNvPr>
          <p:cNvCxnSpPr>
            <a:cxnSpLocks/>
          </p:cNvCxnSpPr>
          <p:nvPr/>
        </p:nvCxnSpPr>
        <p:spPr>
          <a:xfrm>
            <a:off x="10717528" y="2169302"/>
            <a:ext cx="0" cy="256035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ovéPole 20">
            <a:extLst>
              <a:ext uri="{FF2B5EF4-FFF2-40B4-BE49-F238E27FC236}">
                <a16:creationId xmlns:a16="http://schemas.microsoft.com/office/drawing/2014/main" id="{A7ED43EC-67C0-6B3A-6880-C586A1A74370}"/>
              </a:ext>
            </a:extLst>
          </p:cNvPr>
          <p:cNvSpPr txBox="1"/>
          <p:nvPr/>
        </p:nvSpPr>
        <p:spPr>
          <a:xfrm>
            <a:off x="495841" y="3032975"/>
            <a:ext cx="143501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b="1" dirty="0">
                <a:latin typeface="Barlow" panose="00000500000000000000" pitchFamily="2" charset="-18"/>
              </a:rPr>
              <a:t>Jmenování </a:t>
            </a:r>
          </a:p>
          <a:p>
            <a:r>
              <a:rPr lang="cs-CZ" b="1" dirty="0">
                <a:latin typeface="Barlow" panose="00000500000000000000" pitchFamily="2" charset="-18"/>
              </a:rPr>
              <a:t>jednatelem </a:t>
            </a:r>
          </a:p>
          <a:p>
            <a:endParaRPr lang="cs-CZ" b="1" dirty="0">
              <a:latin typeface="Barlow" panose="00000500000000000000" pitchFamily="2" charset="-18"/>
            </a:endParaRPr>
          </a:p>
          <a:p>
            <a:endParaRPr lang="cs-CZ" b="1" dirty="0"/>
          </a:p>
        </p:txBody>
      </p:sp>
      <p:sp>
        <p:nvSpPr>
          <p:cNvPr id="2" name="TextBox 1"/>
          <p:cNvSpPr txBox="1"/>
          <p:nvPr/>
        </p:nvSpPr>
        <p:spPr>
          <a:xfrm>
            <a:off x="689020" y="279931"/>
            <a:ext cx="1058643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600" b="1">
                <a:solidFill>
                  <a:srgbClr val="193755"/>
                </a:solidFill>
              </a:defRPr>
            </a:pPr>
            <a:r>
              <a:rPr lang="cs-CZ" sz="4000" dirty="0">
                <a:solidFill>
                  <a:srgbClr val="0070C0"/>
                </a:solidFill>
                <a:latin typeface="Barlow" panose="00000500000000000000" pitchFamily="2" charset="-18"/>
              </a:rPr>
              <a:t>8 let vedení nemocnice – časový sled událostí</a:t>
            </a:r>
            <a:endParaRPr sz="4000" dirty="0">
              <a:solidFill>
                <a:srgbClr val="0070C0"/>
              </a:solidFill>
              <a:latin typeface="Barlow" panose="00000500000000000000" pitchFamily="2" charset="-18"/>
            </a:endParaRPr>
          </a:p>
        </p:txBody>
      </p:sp>
      <p:cxnSp>
        <p:nvCxnSpPr>
          <p:cNvPr id="19" name="Přímá spojnice se šipkou 18">
            <a:extLst>
              <a:ext uri="{FF2B5EF4-FFF2-40B4-BE49-F238E27FC236}">
                <a16:creationId xmlns:a16="http://schemas.microsoft.com/office/drawing/2014/main" id="{49D5E5E0-93F6-90A3-899E-90024FCF4CA9}"/>
              </a:ext>
            </a:extLst>
          </p:cNvPr>
          <p:cNvCxnSpPr>
            <a:cxnSpLocks/>
          </p:cNvCxnSpPr>
          <p:nvPr/>
        </p:nvCxnSpPr>
        <p:spPr>
          <a:xfrm>
            <a:off x="1042513" y="2118574"/>
            <a:ext cx="0" cy="91440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Přímá spojnice se šipkou 21">
            <a:extLst>
              <a:ext uri="{FF2B5EF4-FFF2-40B4-BE49-F238E27FC236}">
                <a16:creationId xmlns:a16="http://schemas.microsoft.com/office/drawing/2014/main" id="{24B8354C-BC5A-DFC6-F3BF-4768FB6C5143}"/>
              </a:ext>
            </a:extLst>
          </p:cNvPr>
          <p:cNvCxnSpPr>
            <a:cxnSpLocks/>
          </p:cNvCxnSpPr>
          <p:nvPr/>
        </p:nvCxnSpPr>
        <p:spPr>
          <a:xfrm>
            <a:off x="2416046" y="2118574"/>
            <a:ext cx="0" cy="91440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Přímá spojnice se šipkou 22">
            <a:extLst>
              <a:ext uri="{FF2B5EF4-FFF2-40B4-BE49-F238E27FC236}">
                <a16:creationId xmlns:a16="http://schemas.microsoft.com/office/drawing/2014/main" id="{40A43522-2712-8333-290C-C513E6DB1739}"/>
              </a:ext>
            </a:extLst>
          </p:cNvPr>
          <p:cNvCxnSpPr>
            <a:cxnSpLocks/>
          </p:cNvCxnSpPr>
          <p:nvPr/>
        </p:nvCxnSpPr>
        <p:spPr>
          <a:xfrm>
            <a:off x="7849573" y="2169302"/>
            <a:ext cx="0" cy="75562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ovéPole 23">
            <a:extLst>
              <a:ext uri="{FF2B5EF4-FFF2-40B4-BE49-F238E27FC236}">
                <a16:creationId xmlns:a16="http://schemas.microsoft.com/office/drawing/2014/main" id="{55E5E56F-9581-1D1D-7CE3-CE207063A35B}"/>
              </a:ext>
            </a:extLst>
          </p:cNvPr>
          <p:cNvSpPr txBox="1"/>
          <p:nvPr/>
        </p:nvSpPr>
        <p:spPr>
          <a:xfrm>
            <a:off x="7335237" y="2959075"/>
            <a:ext cx="1222284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1500" b="1" dirty="0">
                <a:latin typeface="Barlow" panose="00000500000000000000" pitchFamily="2" charset="-18"/>
              </a:rPr>
              <a:t>Odvolání </a:t>
            </a:r>
          </a:p>
          <a:p>
            <a:r>
              <a:rPr lang="cs-CZ" sz="1500" b="1" dirty="0">
                <a:latin typeface="Barlow" panose="00000500000000000000" pitchFamily="2" charset="-18"/>
              </a:rPr>
              <a:t>z funkce            jednatele a výpověď </a:t>
            </a:r>
          </a:p>
          <a:p>
            <a:r>
              <a:rPr lang="cs-CZ" sz="1500" b="1" dirty="0">
                <a:latin typeface="Barlow" panose="00000500000000000000" pitchFamily="2" charset="-18"/>
              </a:rPr>
              <a:t>ředitele</a:t>
            </a:r>
          </a:p>
          <a:p>
            <a:r>
              <a:rPr lang="cs-CZ" sz="1500" b="1" dirty="0"/>
              <a:t>???</a:t>
            </a:r>
          </a:p>
        </p:txBody>
      </p:sp>
      <p:cxnSp>
        <p:nvCxnSpPr>
          <p:cNvPr id="25" name="Přímá spojnice se šipkou 24">
            <a:extLst>
              <a:ext uri="{FF2B5EF4-FFF2-40B4-BE49-F238E27FC236}">
                <a16:creationId xmlns:a16="http://schemas.microsoft.com/office/drawing/2014/main" id="{DA159973-15ED-1E5C-A5C6-0DBF8C0D3059}"/>
              </a:ext>
            </a:extLst>
          </p:cNvPr>
          <p:cNvCxnSpPr>
            <a:cxnSpLocks/>
          </p:cNvCxnSpPr>
          <p:nvPr/>
        </p:nvCxnSpPr>
        <p:spPr>
          <a:xfrm>
            <a:off x="9602878" y="2118574"/>
            <a:ext cx="0" cy="69179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Přímá spojnice se šipkou 26">
            <a:extLst>
              <a:ext uri="{FF2B5EF4-FFF2-40B4-BE49-F238E27FC236}">
                <a16:creationId xmlns:a16="http://schemas.microsoft.com/office/drawing/2014/main" id="{C66A604D-68F0-B9CE-EC48-1F485C180F0B}"/>
              </a:ext>
            </a:extLst>
          </p:cNvPr>
          <p:cNvCxnSpPr>
            <a:cxnSpLocks/>
          </p:cNvCxnSpPr>
          <p:nvPr/>
        </p:nvCxnSpPr>
        <p:spPr>
          <a:xfrm>
            <a:off x="9181459" y="2013068"/>
            <a:ext cx="0" cy="271658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ovéPole 27">
            <a:extLst>
              <a:ext uri="{FF2B5EF4-FFF2-40B4-BE49-F238E27FC236}">
                <a16:creationId xmlns:a16="http://schemas.microsoft.com/office/drawing/2014/main" id="{FD1D71F7-9FE4-161E-8D32-0283343ADEC0}"/>
              </a:ext>
            </a:extLst>
          </p:cNvPr>
          <p:cNvSpPr txBox="1"/>
          <p:nvPr/>
        </p:nvSpPr>
        <p:spPr>
          <a:xfrm>
            <a:off x="8660708" y="4909005"/>
            <a:ext cx="1719310" cy="1508105"/>
          </a:xfrm>
          <a:prstGeom prst="rect">
            <a:avLst/>
          </a:prstGeom>
          <a:solidFill>
            <a:schemeClr val="bg1"/>
          </a:solidFill>
          <a:ln w="38100" cmpd="dbl">
            <a:solidFill>
              <a:srgbClr val="FF0000"/>
            </a:solidFill>
          </a:ln>
        </p:spPr>
        <p:txBody>
          <a:bodyPr wrap="square" anchor="ctr">
            <a:spAutoFit/>
          </a:bodyPr>
          <a:lstStyle>
            <a:defPPr>
              <a:defRPr lang="en-US"/>
            </a:defPPr>
            <a:lvl1pPr>
              <a:defRPr b="1">
                <a:latin typeface="Barlow" panose="00000500000000000000" pitchFamily="2" charset="-18"/>
              </a:defRPr>
            </a:lvl1pPr>
          </a:lstStyle>
          <a:p>
            <a:r>
              <a:rPr lang="cs-CZ" sz="2300" dirty="0">
                <a:solidFill>
                  <a:srgbClr val="FF0000"/>
                </a:solidFill>
              </a:rPr>
              <a:t>VÝZVA nemocnice k úhradě </a:t>
            </a:r>
          </a:p>
          <a:p>
            <a:r>
              <a:rPr lang="cs-CZ" sz="2300" dirty="0">
                <a:solidFill>
                  <a:srgbClr val="FF0000"/>
                </a:solidFill>
              </a:rPr>
              <a:t>52,9 mil. Kč</a:t>
            </a:r>
          </a:p>
        </p:txBody>
      </p:sp>
      <p:sp>
        <p:nvSpPr>
          <p:cNvPr id="29" name="TextovéPole 28">
            <a:extLst>
              <a:ext uri="{FF2B5EF4-FFF2-40B4-BE49-F238E27FC236}">
                <a16:creationId xmlns:a16="http://schemas.microsoft.com/office/drawing/2014/main" id="{5EDB646F-602C-1CE2-6DEF-ADD567CA350C}"/>
              </a:ext>
            </a:extLst>
          </p:cNvPr>
          <p:cNvSpPr txBox="1"/>
          <p:nvPr/>
        </p:nvSpPr>
        <p:spPr>
          <a:xfrm>
            <a:off x="1943012" y="3040354"/>
            <a:ext cx="4561243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000" b="1" dirty="0">
                <a:latin typeface="Barlow" panose="00000500000000000000" pitchFamily="2" charset="-18"/>
              </a:rPr>
              <a:t>Úspěšný rozvoj nemocnice</a:t>
            </a:r>
          </a:p>
          <a:p>
            <a:r>
              <a:rPr lang="cs-CZ" sz="2000" b="1" dirty="0">
                <a:latin typeface="Barlow" panose="00000500000000000000" pitchFamily="2" charset="-18"/>
              </a:rPr>
              <a:t>Nové odbornosti</a:t>
            </a:r>
          </a:p>
          <a:p>
            <a:r>
              <a:rPr lang="cs-CZ" sz="2000" b="1" dirty="0">
                <a:latin typeface="Barlow" panose="00000500000000000000" pitchFamily="2" charset="-18"/>
              </a:rPr>
              <a:t>Růst mezd lékařů i jiných zaměstnanců</a:t>
            </a:r>
          </a:p>
          <a:p>
            <a:r>
              <a:rPr lang="cs-CZ" sz="2000" b="1" dirty="0">
                <a:latin typeface="Barlow" panose="00000500000000000000" pitchFamily="2" charset="-18"/>
              </a:rPr>
              <a:t>Ziskové hospodaření a peníze na účtech </a:t>
            </a:r>
          </a:p>
          <a:p>
            <a:r>
              <a:rPr lang="cs-CZ" sz="2000" b="1" dirty="0">
                <a:latin typeface="Barlow" panose="00000500000000000000" pitchFamily="2" charset="-18"/>
              </a:rPr>
              <a:t>Odměny pro ředitele do roku 2023</a:t>
            </a:r>
          </a:p>
          <a:p>
            <a:endParaRPr lang="cs-CZ" sz="2000" b="1" dirty="0"/>
          </a:p>
        </p:txBody>
      </p:sp>
      <p:grpSp>
        <p:nvGrpSpPr>
          <p:cNvPr id="39" name="Skupina 38">
            <a:extLst>
              <a:ext uri="{FF2B5EF4-FFF2-40B4-BE49-F238E27FC236}">
                <a16:creationId xmlns:a16="http://schemas.microsoft.com/office/drawing/2014/main" id="{645B3DFC-28FC-BC8C-5DB9-686B4DD203B2}"/>
              </a:ext>
            </a:extLst>
          </p:cNvPr>
          <p:cNvGrpSpPr/>
          <p:nvPr/>
        </p:nvGrpSpPr>
        <p:grpSpPr>
          <a:xfrm>
            <a:off x="-1" y="5272293"/>
            <a:ext cx="8660709" cy="825226"/>
            <a:chOff x="1971632" y="327312"/>
            <a:chExt cx="5779434" cy="528478"/>
          </a:xfrm>
        </p:grpSpPr>
        <p:sp>
          <p:nvSpPr>
            <p:cNvPr id="40" name="Šipka: dvojitá 39">
              <a:extLst>
                <a:ext uri="{FF2B5EF4-FFF2-40B4-BE49-F238E27FC236}">
                  <a16:creationId xmlns:a16="http://schemas.microsoft.com/office/drawing/2014/main" id="{B0FC222A-A54D-7E57-E68D-B6145B2D9C32}"/>
                </a:ext>
              </a:extLst>
            </p:cNvPr>
            <p:cNvSpPr/>
            <p:nvPr/>
          </p:nvSpPr>
          <p:spPr>
            <a:xfrm>
              <a:off x="1986606" y="327312"/>
              <a:ext cx="5764460" cy="528478"/>
            </a:xfrm>
            <a:prstGeom prst="chevron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41" name="Šipka: dvojitá 4">
              <a:extLst>
                <a:ext uri="{FF2B5EF4-FFF2-40B4-BE49-F238E27FC236}">
                  <a16:creationId xmlns:a16="http://schemas.microsoft.com/office/drawing/2014/main" id="{0D6C13C9-1CDA-FD84-7A0C-E2F80D8C15C3}"/>
                </a:ext>
              </a:extLst>
            </p:cNvPr>
            <p:cNvSpPr txBox="1"/>
            <p:nvPr/>
          </p:nvSpPr>
          <p:spPr>
            <a:xfrm>
              <a:off x="1971632" y="327312"/>
              <a:ext cx="5217409" cy="528478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0010" tIns="26670" rIns="26670" bIns="26670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buNone/>
              </a:pPr>
              <a:r>
                <a:rPr lang="cs-CZ" sz="2500" b="1" kern="1200" dirty="0"/>
                <a:t>VÝZVA K VRÁCENÍ MZDY I ODMĚN</a:t>
              </a:r>
            </a:p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buNone/>
              </a:pPr>
              <a:r>
                <a:rPr lang="cs-CZ" sz="2500" b="1" kern="1200" dirty="0"/>
                <a:t>ZA 8 LET ZPĚTNĚ JAKO </a:t>
              </a:r>
              <a:r>
                <a:rPr lang="cs-CZ" sz="2500" b="1" dirty="0"/>
                <a:t>POMSTA ZA </a:t>
              </a:r>
              <a:r>
                <a:rPr lang="cs-CZ" sz="2500" b="1" kern="1200" dirty="0"/>
                <a:t>ŽALOBU?</a:t>
              </a:r>
            </a:p>
          </p:txBody>
        </p:sp>
      </p:grp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28DB02E2-272A-F663-0851-FE21B26D0E6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74647167"/>
              </p:ext>
            </p:extLst>
          </p:nvPr>
        </p:nvGraphicFramePr>
        <p:xfrm>
          <a:off x="521598" y="1337900"/>
          <a:ext cx="11365601" cy="11707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6" name="TextovéPole 25">
            <a:extLst>
              <a:ext uri="{FF2B5EF4-FFF2-40B4-BE49-F238E27FC236}">
                <a16:creationId xmlns:a16="http://schemas.microsoft.com/office/drawing/2014/main" id="{5594329A-031B-5F4B-779E-2C59D7588643}"/>
              </a:ext>
            </a:extLst>
          </p:cNvPr>
          <p:cNvSpPr txBox="1"/>
          <p:nvPr/>
        </p:nvSpPr>
        <p:spPr>
          <a:xfrm>
            <a:off x="8964223" y="2849254"/>
            <a:ext cx="1415792" cy="1323439"/>
          </a:xfrm>
          <a:prstGeom prst="rect">
            <a:avLst/>
          </a:prstGeom>
          <a:solidFill>
            <a:schemeClr val="bg1"/>
          </a:solidFill>
          <a:ln w="38100" cmpd="dbl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cs-CZ" sz="2000" b="1" dirty="0">
                <a:latin typeface="Barlow" panose="00000500000000000000" pitchFamily="2" charset="-18"/>
              </a:rPr>
              <a:t>Má žaloba na neplatnost výpovědi</a:t>
            </a:r>
            <a:endParaRPr lang="cs-CZ" sz="2000" b="1" dirty="0"/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E2D8504D-8EB9-B0C1-116F-A10B2645F830}"/>
              </a:ext>
            </a:extLst>
          </p:cNvPr>
          <p:cNvSpPr txBox="1"/>
          <p:nvPr/>
        </p:nvSpPr>
        <p:spPr>
          <a:xfrm>
            <a:off x="10466018" y="4909005"/>
            <a:ext cx="1725981" cy="1508105"/>
          </a:xfrm>
          <a:prstGeom prst="rect">
            <a:avLst/>
          </a:prstGeom>
          <a:solidFill>
            <a:schemeClr val="bg1"/>
          </a:solidFill>
          <a:ln w="38100" cmpd="dbl">
            <a:solidFill>
              <a:srgbClr val="FF0000"/>
            </a:solidFill>
          </a:ln>
        </p:spPr>
        <p:txBody>
          <a:bodyPr wrap="square" anchor="ctr">
            <a:spAutoFit/>
          </a:bodyPr>
          <a:lstStyle>
            <a:defPPr>
              <a:defRPr lang="en-US"/>
            </a:defPPr>
            <a:lvl1pPr>
              <a:defRPr b="1">
                <a:latin typeface="Barlow" panose="00000500000000000000" pitchFamily="2" charset="-18"/>
              </a:defRPr>
            </a:lvl1pPr>
          </a:lstStyle>
          <a:p>
            <a:r>
              <a:rPr lang="cs-CZ" sz="2300" dirty="0">
                <a:solidFill>
                  <a:srgbClr val="FF0000"/>
                </a:solidFill>
              </a:rPr>
              <a:t>ŽALOBA nemocnice k úhradě 25,9 mil. Kč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459" y="274321"/>
            <a:ext cx="922894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4000" b="1">
                <a:solidFill>
                  <a:srgbClr val="0070C0"/>
                </a:solidFill>
                <a:latin typeface="Barlow" panose="00000500000000000000" pitchFamily="2" charset="-18"/>
              </a:defRPr>
            </a:lvl1pPr>
          </a:lstStyle>
          <a:p>
            <a:r>
              <a:rPr lang="cs-CZ" noProof="0" dirty="0"/>
              <a:t>Odvolání akceptuji. Pomluvy ne.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95459" y="1661826"/>
            <a:ext cx="10841884" cy="20928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§"/>
              <a:defRPr sz="2200">
                <a:solidFill>
                  <a:srgbClr val="282828"/>
                </a:solidFill>
              </a:defRPr>
            </a:pPr>
            <a:r>
              <a:rPr lang="cs-CZ" sz="3000" noProof="0" dirty="0">
                <a:latin typeface="Barlow" panose="00000500000000000000" pitchFamily="2" charset="-18"/>
              </a:rPr>
              <a:t>Rada města (valná hromada) nemusí uvést důvody odvolání.</a:t>
            </a: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§"/>
              <a:defRPr sz="2200">
                <a:solidFill>
                  <a:srgbClr val="282828"/>
                </a:solidFill>
              </a:defRPr>
            </a:pPr>
            <a:r>
              <a:rPr lang="cs-CZ" sz="3000" noProof="0" dirty="0">
                <a:latin typeface="Barlow" panose="00000500000000000000" pitchFamily="2" charset="-18"/>
              </a:rPr>
              <a:t>Pokud je zveřejní, musí být neprůstřelné.</a:t>
            </a: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§"/>
              <a:defRPr sz="2200">
                <a:solidFill>
                  <a:srgbClr val="282828"/>
                </a:solidFill>
              </a:defRPr>
            </a:pPr>
            <a:r>
              <a:rPr lang="cs-CZ" sz="3000" noProof="0" dirty="0">
                <a:latin typeface="Barlow" panose="00000500000000000000" pitchFamily="2" charset="-18"/>
              </a:rPr>
              <a:t>Veřejná komunikace auditu </a:t>
            </a:r>
            <a:r>
              <a:rPr lang="cs-CZ" sz="2800" b="1" dirty="0"/>
              <a:t>Deloitte </a:t>
            </a:r>
            <a:r>
              <a:rPr lang="cs-CZ" sz="2800" b="1" dirty="0" err="1"/>
              <a:t>Legal</a:t>
            </a:r>
            <a:r>
              <a:rPr lang="cs-CZ" sz="3000" noProof="0" dirty="0">
                <a:latin typeface="Barlow" panose="00000500000000000000" pitchFamily="2" charset="-18"/>
              </a:rPr>
              <a:t> mě významně poškodila </a:t>
            </a:r>
            <a:r>
              <a:rPr lang="cs-CZ" sz="3000" b="1" noProof="0" dirty="0">
                <a:latin typeface="Barlow" panose="00000500000000000000" pitchFamily="2" charset="-18"/>
              </a:rPr>
              <a:t>– NIKDO AUDIT ZATÍM NEVIDĚL</a:t>
            </a:r>
            <a:r>
              <a:rPr lang="cs-CZ" sz="3000" noProof="0" dirty="0">
                <a:latin typeface="Barlow" panose="00000500000000000000" pitchFamily="2" charset="-18"/>
              </a:rPr>
              <a:t>:</a:t>
            </a:r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05A22C27-EF34-DFBE-BF18-64227A5776AD}"/>
              </a:ext>
            </a:extLst>
          </p:cNvPr>
          <p:cNvSpPr/>
          <p:nvPr/>
        </p:nvSpPr>
        <p:spPr>
          <a:xfrm>
            <a:off x="0" y="4049486"/>
            <a:ext cx="5620436" cy="2534192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000" dirty="0">
                <a:latin typeface="Barlow" panose="00000500000000000000" pitchFamily="2" charset="-18"/>
              </a:rPr>
              <a:t>2x účast ve výběrovém řízení </a:t>
            </a: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8D7304D2-04A6-3A5D-AAA2-F651FB5F3CAF}"/>
              </a:ext>
            </a:extLst>
          </p:cNvPr>
          <p:cNvSpPr/>
          <p:nvPr/>
        </p:nvSpPr>
        <p:spPr>
          <a:xfrm>
            <a:off x="6292794" y="4049486"/>
            <a:ext cx="5899205" cy="2534194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000" dirty="0">
                <a:latin typeface="Barlow" panose="00000500000000000000" pitchFamily="2" charset="-18"/>
              </a:rPr>
              <a:t>poškozená pověst</a:t>
            </a:r>
          </a:p>
          <a:p>
            <a:pPr algn="ctr"/>
            <a:r>
              <a:rPr lang="cs-CZ" sz="2500" dirty="0">
                <a:latin typeface="Barlow" panose="00000500000000000000" pitchFamily="2" charset="-18"/>
              </a:rPr>
              <a:t>+</a:t>
            </a:r>
          </a:p>
          <a:p>
            <a:pPr algn="ctr"/>
            <a:r>
              <a:rPr lang="cs-CZ" sz="4000" dirty="0">
                <a:latin typeface="Barlow" panose="00000500000000000000" pitchFamily="2" charset="-18"/>
              </a:rPr>
              <a:t>ohrožená kariéra</a:t>
            </a:r>
            <a:endParaRPr lang="cs-CZ" sz="4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9702" y="274321"/>
            <a:ext cx="1027581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4000" b="1">
                <a:solidFill>
                  <a:srgbClr val="0070C0"/>
                </a:solidFill>
                <a:latin typeface="Barlow" panose="00000500000000000000" pitchFamily="2" charset="-18"/>
              </a:defRPr>
            </a:lvl1pPr>
          </a:lstStyle>
          <a:p>
            <a:r>
              <a:rPr lang="cs-CZ" dirty="0"/>
              <a:t>Nekomunikace jako důvod odvolání?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669701" y="1097281"/>
            <a:ext cx="6009395" cy="532453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342900" indent="-342900">
              <a:spcAft>
                <a:spcPts val="600"/>
              </a:spcAft>
              <a:buFont typeface="Wingdings" panose="05000000000000000000" pitchFamily="2" charset="2"/>
              <a:buChar char="§"/>
              <a:defRPr sz="3000">
                <a:solidFill>
                  <a:srgbClr val="282828"/>
                </a:solidFill>
                <a:latin typeface="Barlow" panose="00000500000000000000" pitchFamily="2" charset="-18"/>
              </a:defRPr>
            </a:lvl1pPr>
          </a:lstStyle>
          <a:p>
            <a:endParaRPr lang="cs-CZ" noProof="0" dirty="0"/>
          </a:p>
          <a:p>
            <a:pPr>
              <a:spcAft>
                <a:spcPts val="1200"/>
              </a:spcAft>
            </a:pPr>
            <a:r>
              <a:rPr lang="cs-CZ" b="1" noProof="0" dirty="0"/>
              <a:t>Prezentace na zastupitelstvu      </a:t>
            </a:r>
            <a:r>
              <a:rPr lang="cs-CZ" noProof="0" dirty="0"/>
              <a:t>(1–2x ročně)</a:t>
            </a:r>
          </a:p>
          <a:p>
            <a:pPr>
              <a:spcAft>
                <a:spcPts val="1200"/>
              </a:spcAft>
            </a:pPr>
            <a:r>
              <a:rPr lang="cs-CZ" dirty="0"/>
              <a:t>Zdvojnásobil jsem počet </a:t>
            </a:r>
            <a:r>
              <a:rPr lang="cs-CZ" b="1" dirty="0"/>
              <a:t>jednání dozorčí rady </a:t>
            </a:r>
            <a:r>
              <a:rPr lang="cs-CZ" dirty="0"/>
              <a:t>ze dvou na </a:t>
            </a:r>
            <a:r>
              <a:rPr lang="cs-CZ" b="1" dirty="0"/>
              <a:t>4 ročně</a:t>
            </a:r>
          </a:p>
          <a:p>
            <a:r>
              <a:rPr lang="cs-CZ" b="1" noProof="0" dirty="0"/>
              <a:t>Měsíční porady se starosty</a:t>
            </a:r>
            <a:endParaRPr lang="cs-CZ" noProof="0" dirty="0"/>
          </a:p>
          <a:p>
            <a:pPr marL="901700" lvl="1" indent="-457200">
              <a:buFont typeface="Symbol" panose="05050102010706020507" pitchFamily="18" charset="2"/>
              <a:buChar char=""/>
            </a:pPr>
            <a:r>
              <a:rPr lang="cs-CZ" sz="3000" noProof="0" dirty="0">
                <a:latin typeface="Barlow" panose="00000500000000000000" pitchFamily="2" charset="-18"/>
              </a:rPr>
              <a:t>Jiří Kulhánek </a:t>
            </a:r>
          </a:p>
          <a:p>
            <a:pPr marL="901700" lvl="1" indent="-457200">
              <a:spcAft>
                <a:spcPts val="1200"/>
              </a:spcAft>
              <a:buFont typeface="Symbol" panose="05050102010706020507" pitchFamily="18" charset="2"/>
              <a:buChar char=""/>
            </a:pPr>
            <a:r>
              <a:rPr lang="cs-CZ" sz="3000" noProof="0" dirty="0">
                <a:latin typeface="Barlow" panose="00000500000000000000" pitchFamily="2" charset="-18"/>
              </a:rPr>
              <a:t>později Jan Losenický</a:t>
            </a:r>
          </a:p>
          <a:p>
            <a:r>
              <a:rPr lang="cs-CZ" dirty="0"/>
              <a:t>Operativní jednání průběžně na denní/týdenní bázi</a:t>
            </a:r>
            <a:endParaRPr lang="cs-CZ" noProof="0" dirty="0"/>
          </a:p>
        </p:txBody>
      </p:sp>
      <p:sp>
        <p:nvSpPr>
          <p:cNvPr id="4" name="Šipka: doprava 3">
            <a:extLst>
              <a:ext uri="{FF2B5EF4-FFF2-40B4-BE49-F238E27FC236}">
                <a16:creationId xmlns:a16="http://schemas.microsoft.com/office/drawing/2014/main" id="{F13CC34C-F137-4EF7-9AFC-D4031C083F83}"/>
              </a:ext>
            </a:extLst>
          </p:cNvPr>
          <p:cNvSpPr/>
          <p:nvPr/>
        </p:nvSpPr>
        <p:spPr>
          <a:xfrm flipH="1">
            <a:off x="6838117" y="1836616"/>
            <a:ext cx="4810543" cy="1884459"/>
          </a:xfrm>
          <a:prstGeom prst="rightArrow">
            <a:avLst>
              <a:gd name="adj1" fmla="val 100000"/>
              <a:gd name="adj2" fmla="val 33544"/>
            </a:avLst>
          </a:prstGeom>
          <a:solidFill>
            <a:srgbClr val="0070C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cs-CZ" sz="3200" b="1" dirty="0"/>
              <a:t>VŠE DOLOŽENO ZÁPISY       A POTŘEBNÝMI DOKLADY</a:t>
            </a:r>
          </a:p>
        </p:txBody>
      </p:sp>
      <p:sp>
        <p:nvSpPr>
          <p:cNvPr id="5" name="Šipka: doprava 4">
            <a:extLst>
              <a:ext uri="{FF2B5EF4-FFF2-40B4-BE49-F238E27FC236}">
                <a16:creationId xmlns:a16="http://schemas.microsoft.com/office/drawing/2014/main" id="{4F8FB8BC-9FE6-2BC6-F180-FE2A0F4A910D}"/>
              </a:ext>
            </a:extLst>
          </p:cNvPr>
          <p:cNvSpPr/>
          <p:nvPr/>
        </p:nvSpPr>
        <p:spPr>
          <a:xfrm flipH="1">
            <a:off x="6838117" y="3992745"/>
            <a:ext cx="4810543" cy="1884459"/>
          </a:xfrm>
          <a:prstGeom prst="rightArrow">
            <a:avLst>
              <a:gd name="adj1" fmla="val 100000"/>
              <a:gd name="adj2" fmla="val 33544"/>
            </a:avLst>
          </a:prstGeom>
          <a:solidFill>
            <a:srgbClr val="0070C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cs-CZ" sz="3200" b="1" dirty="0"/>
              <a:t>NEEXISTUJE JAKÁKOLI FORMÁLNÍ VÝTKA NA MOU PRÁCI ŘEDITELE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9020" y="274321"/>
            <a:ext cx="1098349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4000" b="1">
                <a:solidFill>
                  <a:srgbClr val="0070C0"/>
                </a:solidFill>
                <a:latin typeface="Barlow" panose="00000500000000000000" pitchFamily="2" charset="-18"/>
              </a:defRPr>
            </a:lvl1pPr>
          </a:lstStyle>
          <a:p>
            <a:r>
              <a:rPr lang="cs-CZ" noProof="0" dirty="0"/>
              <a:t>Smlouvy v Kadani: stejný model, různé důsledky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9020" y="1097281"/>
            <a:ext cx="6005694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342900" indent="-342900">
              <a:spcAft>
                <a:spcPts val="600"/>
              </a:spcAft>
              <a:buFont typeface="Wingdings" panose="05000000000000000000" pitchFamily="2" charset="2"/>
              <a:buChar char="§"/>
              <a:defRPr sz="3000">
                <a:solidFill>
                  <a:srgbClr val="282828"/>
                </a:solidFill>
                <a:latin typeface="Barlow" panose="00000500000000000000" pitchFamily="2" charset="-18"/>
              </a:defRPr>
            </a:lvl1pPr>
            <a:lvl2pPr marL="901700" lvl="1" indent="-457200">
              <a:buFont typeface="Symbol" panose="05050102010706020507" pitchFamily="18" charset="2"/>
              <a:buChar char=""/>
              <a:defRPr sz="3000">
                <a:latin typeface="Barlow" panose="00000500000000000000" pitchFamily="2" charset="-18"/>
              </a:defRPr>
            </a:lvl2pPr>
          </a:lstStyle>
          <a:p>
            <a:endParaRPr lang="cs-CZ" dirty="0"/>
          </a:p>
          <a:p>
            <a:r>
              <a:rPr lang="cs-CZ" dirty="0"/>
              <a:t>V roce 2016 </a:t>
            </a:r>
            <a:r>
              <a:rPr lang="cs-CZ" b="1" dirty="0"/>
              <a:t>použity v nemocnici existující vzory smluv </a:t>
            </a:r>
            <a:r>
              <a:rPr lang="cs-CZ" dirty="0"/>
              <a:t>dle modelu předchozího jednatele a ředitele (MUDr. Josef Mašek)!</a:t>
            </a:r>
          </a:p>
          <a:p>
            <a:r>
              <a:rPr lang="cs-CZ" dirty="0"/>
              <a:t>Smlouvy se měnily v roce 2024     i v dalších městských firmách:</a:t>
            </a:r>
          </a:p>
        </p:txBody>
      </p:sp>
      <p:sp>
        <p:nvSpPr>
          <p:cNvPr id="5" name="Šipka: doprava 4">
            <a:extLst>
              <a:ext uri="{FF2B5EF4-FFF2-40B4-BE49-F238E27FC236}">
                <a16:creationId xmlns:a16="http://schemas.microsoft.com/office/drawing/2014/main" id="{1BDE04AE-403F-BC5C-0EAC-D15886A4D20F}"/>
              </a:ext>
            </a:extLst>
          </p:cNvPr>
          <p:cNvSpPr/>
          <p:nvPr/>
        </p:nvSpPr>
        <p:spPr>
          <a:xfrm flipH="1">
            <a:off x="6838117" y="1845896"/>
            <a:ext cx="4810543" cy="1884459"/>
          </a:xfrm>
          <a:prstGeom prst="rightArrow">
            <a:avLst>
              <a:gd name="adj1" fmla="val 100000"/>
              <a:gd name="adj2" fmla="val 33544"/>
            </a:avLst>
          </a:prstGeom>
          <a:solidFill>
            <a:srgbClr val="0070C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cs-CZ" sz="3200" b="1" dirty="0"/>
              <a:t>POUZE PETR HOSSNER MÁ VRÁTIT MĚSTU </a:t>
            </a:r>
            <a:r>
              <a:rPr lang="cs-CZ" sz="3200" b="1" u="sng" dirty="0"/>
              <a:t>ODMĚNY ZA 8 LET </a:t>
            </a:r>
          </a:p>
        </p:txBody>
      </p:sp>
      <p:sp>
        <p:nvSpPr>
          <p:cNvPr id="8" name="Šipka: doprava 7">
            <a:extLst>
              <a:ext uri="{FF2B5EF4-FFF2-40B4-BE49-F238E27FC236}">
                <a16:creationId xmlns:a16="http://schemas.microsoft.com/office/drawing/2014/main" id="{326DF56C-9998-AF13-589C-B8DA7B9B9B30}"/>
              </a:ext>
            </a:extLst>
          </p:cNvPr>
          <p:cNvSpPr/>
          <p:nvPr/>
        </p:nvSpPr>
        <p:spPr>
          <a:xfrm flipH="1">
            <a:off x="7680957" y="3865066"/>
            <a:ext cx="3991555" cy="1787126"/>
          </a:xfrm>
          <a:prstGeom prst="rightArrow">
            <a:avLst>
              <a:gd name="adj1" fmla="val 100000"/>
              <a:gd name="adj2" fmla="val 33544"/>
            </a:avLst>
          </a:prstGeom>
          <a:solidFill>
            <a:schemeClr val="accent1">
              <a:lumMod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cs-CZ" sz="2500" b="1" dirty="0"/>
              <a:t>VYMÁHÁNÍ ODMĚN PROBÍHÁ NA ZÁKLADĚ PRÁVNÍCH NÁZORŮ           Z ROKU 2024</a:t>
            </a:r>
          </a:p>
        </p:txBody>
      </p:sp>
      <p:pic>
        <p:nvPicPr>
          <p:cNvPr id="2050" name="Picture 2" descr="Tepelné hospodářství Kadaň">
            <a:extLst>
              <a:ext uri="{FF2B5EF4-FFF2-40B4-BE49-F238E27FC236}">
                <a16:creationId xmlns:a16="http://schemas.microsoft.com/office/drawing/2014/main" id="{2A6DE22A-29A7-0B01-CE66-C08B353BDD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674" y="4534350"/>
            <a:ext cx="2570623" cy="11424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Obrázek 9">
            <a:extLst>
              <a:ext uri="{FF2B5EF4-FFF2-40B4-BE49-F238E27FC236}">
                <a16:creationId xmlns:a16="http://schemas.microsoft.com/office/drawing/2014/main" id="{7DE02C07-8AD9-101B-5541-4AB6EA778E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297" y="4726337"/>
            <a:ext cx="2289120" cy="612954"/>
          </a:xfrm>
          <a:prstGeom prst="rect">
            <a:avLst/>
          </a:prstGeom>
        </p:spPr>
      </p:pic>
      <p:pic>
        <p:nvPicPr>
          <p:cNvPr id="12" name="Obrázek 11">
            <a:extLst>
              <a:ext uri="{FF2B5EF4-FFF2-40B4-BE49-F238E27FC236}">
                <a16:creationId xmlns:a16="http://schemas.microsoft.com/office/drawing/2014/main" id="{83C4DE5C-F8D8-0FCC-74E0-01D95F67D71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7477" y="5652192"/>
            <a:ext cx="2258820" cy="651519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Nemocnice Kadaň - Pracuj v zdravotníctve">
            <a:extLst>
              <a:ext uri="{FF2B5EF4-FFF2-40B4-BE49-F238E27FC236}">
                <a16:creationId xmlns:a16="http://schemas.microsoft.com/office/drawing/2014/main" id="{B1CED24E-BDC8-68C1-9DAF-B910C3B05ED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69" t="25358" r="10222" b="19247"/>
          <a:stretch>
            <a:fillRect/>
          </a:stretch>
        </p:blipFill>
        <p:spPr bwMode="auto">
          <a:xfrm>
            <a:off x="4741466" y="5592732"/>
            <a:ext cx="3365510" cy="10389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701898" y="274321"/>
            <a:ext cx="10946762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4000" b="1">
                <a:solidFill>
                  <a:srgbClr val="0070C0"/>
                </a:solidFill>
                <a:latin typeface="Barlow" panose="00000500000000000000" pitchFamily="2" charset="-18"/>
              </a:defRPr>
            </a:lvl1pPr>
          </a:lstStyle>
          <a:p>
            <a:r>
              <a:rPr lang="cs-CZ" noProof="0" dirty="0"/>
              <a:t>Komu tedy vadil Petr Hossner v čele nemocnice?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01899" y="1097281"/>
            <a:ext cx="5929489" cy="3631763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342900" indent="-342900">
              <a:spcAft>
                <a:spcPts val="600"/>
              </a:spcAft>
              <a:buFont typeface="Wingdings" panose="05000000000000000000" pitchFamily="2" charset="2"/>
              <a:buChar char="§"/>
              <a:defRPr sz="3000">
                <a:solidFill>
                  <a:srgbClr val="282828"/>
                </a:solidFill>
                <a:latin typeface="Barlow" panose="00000500000000000000" pitchFamily="2" charset="-18"/>
              </a:defRPr>
            </a:lvl1pPr>
            <a:lvl2pPr marL="901700" lvl="1" indent="-457200">
              <a:buFont typeface="Symbol" panose="05050102010706020507" pitchFamily="18" charset="2"/>
              <a:buChar char=""/>
              <a:defRPr sz="3000">
                <a:latin typeface="Barlow" panose="00000500000000000000" pitchFamily="2" charset="-18"/>
              </a:defRPr>
            </a:lvl2pPr>
          </a:lstStyle>
          <a:p>
            <a:endParaRPr lang="cs-CZ" dirty="0"/>
          </a:p>
          <a:p>
            <a:r>
              <a:rPr lang="cs-CZ" dirty="0"/>
              <a:t>4 městské společnosti</a:t>
            </a:r>
          </a:p>
          <a:p>
            <a:r>
              <a:rPr lang="cs-CZ" dirty="0"/>
              <a:t>1 výzva k vrácení odměn za 8 let úspěšného vedení nemocnice</a:t>
            </a:r>
          </a:p>
          <a:p>
            <a:r>
              <a:rPr lang="cs-CZ" dirty="0"/>
              <a:t>3x změna špatně nastavených smluv bez dalších postihů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8" name="Šipka: doprava 7">
            <a:extLst>
              <a:ext uri="{FF2B5EF4-FFF2-40B4-BE49-F238E27FC236}">
                <a16:creationId xmlns:a16="http://schemas.microsoft.com/office/drawing/2014/main" id="{20439209-9F30-1451-2CF6-30BE6A34AFC1}"/>
              </a:ext>
            </a:extLst>
          </p:cNvPr>
          <p:cNvSpPr/>
          <p:nvPr/>
        </p:nvSpPr>
        <p:spPr>
          <a:xfrm flipH="1">
            <a:off x="6838117" y="1845896"/>
            <a:ext cx="4810543" cy="1884459"/>
          </a:xfrm>
          <a:prstGeom prst="rightArrow">
            <a:avLst>
              <a:gd name="adj1" fmla="val 100000"/>
              <a:gd name="adj2" fmla="val 33544"/>
            </a:avLst>
          </a:prstGeom>
          <a:solidFill>
            <a:srgbClr val="0070C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cs-CZ" sz="3200" b="1" dirty="0"/>
              <a:t>STEJNÁ SITUACE, </a:t>
            </a:r>
          </a:p>
          <a:p>
            <a:pPr algn="r"/>
            <a:r>
              <a:rPr lang="cs-CZ" sz="3200" b="1" dirty="0"/>
              <a:t>ZCELA ODLIŠNÉ ŘEŠENÍ?</a:t>
            </a:r>
          </a:p>
        </p:txBody>
      </p:sp>
      <p:sp>
        <p:nvSpPr>
          <p:cNvPr id="9" name="Šipka: doprava 8">
            <a:extLst>
              <a:ext uri="{FF2B5EF4-FFF2-40B4-BE49-F238E27FC236}">
                <a16:creationId xmlns:a16="http://schemas.microsoft.com/office/drawing/2014/main" id="{B155FCC0-E4FD-A4E0-E3B2-B921543AB2ED}"/>
              </a:ext>
            </a:extLst>
          </p:cNvPr>
          <p:cNvSpPr/>
          <p:nvPr/>
        </p:nvSpPr>
        <p:spPr>
          <a:xfrm flipH="1">
            <a:off x="7680958" y="3865066"/>
            <a:ext cx="3991555" cy="1422551"/>
          </a:xfrm>
          <a:prstGeom prst="rightArrow">
            <a:avLst>
              <a:gd name="adj1" fmla="val 100000"/>
              <a:gd name="adj2" fmla="val 33544"/>
            </a:avLst>
          </a:prstGeom>
          <a:solidFill>
            <a:schemeClr val="accent1">
              <a:lumMod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cs-CZ" sz="2500" b="1" dirty="0"/>
              <a:t>KOMU VADIL ŘEDITEL NEMOCNICE KADAŇ?</a:t>
            </a:r>
          </a:p>
        </p:txBody>
      </p:sp>
      <p:pic>
        <p:nvPicPr>
          <p:cNvPr id="10" name="Picture 2" descr="Tepelné hospodářství Kadaň">
            <a:extLst>
              <a:ext uri="{FF2B5EF4-FFF2-40B4-BE49-F238E27FC236}">
                <a16:creationId xmlns:a16="http://schemas.microsoft.com/office/drawing/2014/main" id="{1E82F0D0-DDA1-9571-085C-0005557850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291" y="4211931"/>
            <a:ext cx="2649022" cy="11773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Obrázek 10">
            <a:extLst>
              <a:ext uri="{FF2B5EF4-FFF2-40B4-BE49-F238E27FC236}">
                <a16:creationId xmlns:a16="http://schemas.microsoft.com/office/drawing/2014/main" id="{E077D196-D16C-D7D6-2D54-CC7E392F916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8775" y="5232476"/>
            <a:ext cx="2358934" cy="631648"/>
          </a:xfrm>
          <a:prstGeom prst="rect">
            <a:avLst/>
          </a:prstGeom>
        </p:spPr>
      </p:pic>
      <p:pic>
        <p:nvPicPr>
          <p:cNvPr id="12" name="Obrázek 11">
            <a:extLst>
              <a:ext uri="{FF2B5EF4-FFF2-40B4-BE49-F238E27FC236}">
                <a16:creationId xmlns:a16="http://schemas.microsoft.com/office/drawing/2014/main" id="{B7DBA068-1B2D-AC98-3C73-F34B1AFEDE5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2873" y="5960302"/>
            <a:ext cx="2327709" cy="671389"/>
          </a:xfrm>
          <a:prstGeom prst="rect">
            <a:avLst/>
          </a:prstGeom>
        </p:spPr>
      </p:pic>
      <p:pic>
        <p:nvPicPr>
          <p:cNvPr id="14" name="Obrázek 13">
            <a:extLst>
              <a:ext uri="{FF2B5EF4-FFF2-40B4-BE49-F238E27FC236}">
                <a16:creationId xmlns:a16="http://schemas.microsoft.com/office/drawing/2014/main" id="{F32D9144-F626-10A9-ABBC-0C276FE1974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034391" y="4916952"/>
            <a:ext cx="1543265" cy="1714739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2580" y="274321"/>
            <a:ext cx="11086286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4000" b="1">
                <a:solidFill>
                  <a:srgbClr val="0070C0"/>
                </a:solidFill>
                <a:latin typeface="Barlow" panose="00000500000000000000" pitchFamily="2" charset="-18"/>
              </a:defRPr>
            </a:lvl1pPr>
          </a:lstStyle>
          <a:p>
            <a:r>
              <a:rPr lang="cs-CZ" dirty="0"/>
              <a:t>52,9 mil. Kč: </a:t>
            </a:r>
          </a:p>
          <a:p>
            <a:r>
              <a:rPr lang="cs-CZ" dirty="0"/>
              <a:t>suma, kterou jsem nikdy nedostal</a:t>
            </a:r>
            <a:endParaRPr lang="cs-CZ" noProof="0" dirty="0"/>
          </a:p>
        </p:txBody>
      </p:sp>
      <p:sp>
        <p:nvSpPr>
          <p:cNvPr id="3" name="TextBox 2"/>
          <p:cNvSpPr txBox="1"/>
          <p:nvPr/>
        </p:nvSpPr>
        <p:spPr>
          <a:xfrm>
            <a:off x="682580" y="1537378"/>
            <a:ext cx="5901100" cy="4785926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342900" indent="-342900">
              <a:spcAft>
                <a:spcPts val="600"/>
              </a:spcAft>
              <a:buFont typeface="Wingdings" panose="05000000000000000000" pitchFamily="2" charset="2"/>
              <a:buChar char="§"/>
              <a:defRPr sz="3000">
                <a:solidFill>
                  <a:srgbClr val="282828"/>
                </a:solidFill>
                <a:latin typeface="Barlow" panose="00000500000000000000" pitchFamily="2" charset="-18"/>
              </a:defRPr>
            </a:lvl1pPr>
            <a:lvl2pPr marL="901700" lvl="1" indent="-457200">
              <a:buFont typeface="Symbol" panose="05050102010706020507" pitchFamily="18" charset="2"/>
              <a:buChar char=""/>
              <a:defRPr sz="3000">
                <a:latin typeface="Barlow" panose="00000500000000000000" pitchFamily="2" charset="-18"/>
              </a:defRPr>
            </a:lvl2pPr>
          </a:lstStyle>
          <a:p>
            <a:endParaRPr lang="cs-CZ" dirty="0"/>
          </a:p>
          <a:p>
            <a:pPr>
              <a:spcAft>
                <a:spcPts val="1800"/>
              </a:spcAft>
            </a:pPr>
            <a:r>
              <a:rPr lang="cs-CZ" dirty="0"/>
              <a:t>Odměny ředitele </a:t>
            </a:r>
            <a:r>
              <a:rPr lang="cs-CZ" b="1" dirty="0"/>
              <a:t>schváleny vždy dozorčí radou (= vedením města!)</a:t>
            </a:r>
          </a:p>
          <a:p>
            <a:pPr>
              <a:spcAft>
                <a:spcPts val="1800"/>
              </a:spcAft>
            </a:pPr>
            <a:r>
              <a:rPr lang="cs-CZ" dirty="0"/>
              <a:t>Základní mzda od 140 tis. Kč do 270 tis. Kč měsíčně</a:t>
            </a:r>
          </a:p>
          <a:p>
            <a:pPr>
              <a:spcAft>
                <a:spcPts val="1800"/>
              </a:spcAft>
            </a:pPr>
            <a:r>
              <a:rPr lang="cs-CZ" dirty="0"/>
              <a:t>+ odměny dle předem stanovených kritérii dozorčí radou</a:t>
            </a:r>
          </a:p>
        </p:txBody>
      </p:sp>
      <p:sp>
        <p:nvSpPr>
          <p:cNvPr id="9" name="Šipka: doprava 8">
            <a:extLst>
              <a:ext uri="{FF2B5EF4-FFF2-40B4-BE49-F238E27FC236}">
                <a16:creationId xmlns:a16="http://schemas.microsoft.com/office/drawing/2014/main" id="{E7CD36A1-442F-74B0-4943-2B90C3F66BE3}"/>
              </a:ext>
            </a:extLst>
          </p:cNvPr>
          <p:cNvSpPr/>
          <p:nvPr/>
        </p:nvSpPr>
        <p:spPr>
          <a:xfrm flipH="1">
            <a:off x="6838116" y="2257378"/>
            <a:ext cx="4810543" cy="1147038"/>
          </a:xfrm>
          <a:prstGeom prst="rightArrow">
            <a:avLst>
              <a:gd name="adj1" fmla="val 100000"/>
              <a:gd name="adj2" fmla="val 33544"/>
            </a:avLst>
          </a:prstGeom>
          <a:solidFill>
            <a:srgbClr val="0070C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cs-CZ" sz="3200" b="1" dirty="0"/>
              <a:t>33,5 + 19,4 mil. Kč</a:t>
            </a:r>
          </a:p>
          <a:p>
            <a:pPr algn="r"/>
            <a:r>
              <a:rPr lang="cs-CZ" sz="2500" b="1" dirty="0"/>
              <a:t>(odměny + odvody za 8 let)</a:t>
            </a:r>
          </a:p>
        </p:txBody>
      </p:sp>
      <p:sp>
        <p:nvSpPr>
          <p:cNvPr id="10" name="Šipka: doprava 9">
            <a:extLst>
              <a:ext uri="{FF2B5EF4-FFF2-40B4-BE49-F238E27FC236}">
                <a16:creationId xmlns:a16="http://schemas.microsoft.com/office/drawing/2014/main" id="{BCA8C623-006B-8D01-D919-AE8A6FC8C01A}"/>
              </a:ext>
            </a:extLst>
          </p:cNvPr>
          <p:cNvSpPr/>
          <p:nvPr/>
        </p:nvSpPr>
        <p:spPr>
          <a:xfrm flipH="1">
            <a:off x="7259540" y="3568881"/>
            <a:ext cx="4412971" cy="699225"/>
          </a:xfrm>
          <a:prstGeom prst="rightArrow">
            <a:avLst>
              <a:gd name="adj1" fmla="val 100000"/>
              <a:gd name="adj2" fmla="val 33544"/>
            </a:avLst>
          </a:prstGeom>
          <a:solidFill>
            <a:srgbClr val="00B05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cs-CZ" sz="2500" b="1" dirty="0"/>
              <a:t>95 měsíců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08338" y="274321"/>
            <a:ext cx="1026763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4000" b="1">
                <a:solidFill>
                  <a:srgbClr val="0070C0"/>
                </a:solidFill>
                <a:latin typeface="Barlow" panose="00000500000000000000" pitchFamily="2" charset="-18"/>
              </a:defRPr>
            </a:lvl1pPr>
          </a:lstStyle>
          <a:p>
            <a:r>
              <a:rPr lang="cs-CZ" dirty="0"/>
              <a:t>DŮLEŽITÉ: 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658537" y="1097281"/>
            <a:ext cx="11189473" cy="309315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342900" indent="-342900">
              <a:spcAft>
                <a:spcPts val="600"/>
              </a:spcAft>
              <a:buFont typeface="Wingdings" panose="05000000000000000000" pitchFamily="2" charset="2"/>
              <a:buChar char="§"/>
              <a:defRPr sz="3000">
                <a:solidFill>
                  <a:srgbClr val="282828"/>
                </a:solidFill>
                <a:latin typeface="Barlow" panose="00000500000000000000" pitchFamily="2" charset="-18"/>
              </a:defRPr>
            </a:lvl1pPr>
            <a:lvl2pPr marL="901700" lvl="1" indent="-457200">
              <a:buFont typeface="Symbol" panose="05050102010706020507" pitchFamily="18" charset="2"/>
              <a:buChar char=""/>
              <a:defRPr sz="3000">
                <a:latin typeface="Barlow" panose="00000500000000000000" pitchFamily="2" charset="-18"/>
              </a:defRPr>
            </a:lvl2pPr>
          </a:lstStyle>
          <a:p>
            <a:r>
              <a:rPr lang="cs-CZ" sz="3600" dirty="0"/>
              <a:t>Stejná pravidla odměňování by měla platit pro všechny </a:t>
            </a:r>
          </a:p>
          <a:p>
            <a:r>
              <a:rPr lang="cs-CZ" sz="3600" dirty="0"/>
              <a:t>Nemocnici jsem přebíral, když hrozilo ukončení její samostatné činnosti </a:t>
            </a:r>
          </a:p>
          <a:p>
            <a:r>
              <a:rPr lang="cs-CZ" sz="3600" dirty="0"/>
              <a:t>Po 8 letech má vyšší obrat o více jak 400 mil Kč</a:t>
            </a:r>
          </a:p>
          <a:p>
            <a:r>
              <a:rPr lang="cs-CZ" sz="3600" dirty="0"/>
              <a:t>Odměny nevybočují ze standardů v jiných nemocnicích</a:t>
            </a:r>
          </a:p>
        </p:txBody>
      </p:sp>
      <p:sp>
        <p:nvSpPr>
          <p:cNvPr id="7" name="Šipka: doprava 6">
            <a:extLst>
              <a:ext uri="{FF2B5EF4-FFF2-40B4-BE49-F238E27FC236}">
                <a16:creationId xmlns:a16="http://schemas.microsoft.com/office/drawing/2014/main" id="{1FE57590-0E31-87B3-2D42-E91BEDBEE548}"/>
              </a:ext>
            </a:extLst>
          </p:cNvPr>
          <p:cNvSpPr/>
          <p:nvPr/>
        </p:nvSpPr>
        <p:spPr>
          <a:xfrm>
            <a:off x="641410" y="4859507"/>
            <a:ext cx="10401487" cy="1185562"/>
          </a:xfrm>
          <a:prstGeom prst="rightArrow">
            <a:avLst>
              <a:gd name="adj1" fmla="val 100000"/>
              <a:gd name="adj2" fmla="val 33544"/>
            </a:avLst>
          </a:prstGeom>
          <a:solidFill>
            <a:srgbClr val="00B05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cs-CZ" sz="2800" cap="all" dirty="0"/>
              <a:t>STEJNOU mzdu  má i nový jednatel nemocnice</a:t>
            </a:r>
            <a:endParaRPr lang="cs-CZ" sz="2500" b="1" cap="all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9020" y="274321"/>
            <a:ext cx="1102836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4000" b="1">
                <a:solidFill>
                  <a:srgbClr val="0070C0"/>
                </a:solidFill>
                <a:latin typeface="Barlow" panose="00000500000000000000" pitchFamily="2" charset="-18"/>
              </a:defRPr>
            </a:lvl1pPr>
          </a:lstStyle>
          <a:p>
            <a:r>
              <a:rPr lang="cs-CZ" noProof="0" dirty="0"/>
              <a:t>Předal jsem novému jednateli fungující nemocnici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9020" y="892323"/>
            <a:ext cx="9521780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342900" indent="-342900">
              <a:spcAft>
                <a:spcPts val="600"/>
              </a:spcAft>
              <a:buFont typeface="Wingdings" panose="05000000000000000000" pitchFamily="2" charset="2"/>
              <a:buChar char="§"/>
              <a:defRPr sz="3000">
                <a:solidFill>
                  <a:srgbClr val="282828"/>
                </a:solidFill>
                <a:latin typeface="Barlow" panose="00000500000000000000" pitchFamily="2" charset="-18"/>
              </a:defRPr>
            </a:lvl1pPr>
            <a:lvl2pPr marL="901700" lvl="1" indent="-457200">
              <a:buFont typeface="Symbol" panose="05050102010706020507" pitchFamily="18" charset="2"/>
              <a:buChar char=""/>
              <a:defRPr sz="3000">
                <a:latin typeface="Barlow" panose="00000500000000000000" pitchFamily="2" charset="-18"/>
              </a:defRPr>
            </a:lvl2pPr>
          </a:lstStyle>
          <a:p>
            <a:endParaRPr lang="cs-CZ" dirty="0"/>
          </a:p>
          <a:p>
            <a:r>
              <a:rPr lang="cs-CZ" sz="2700" dirty="0"/>
              <a:t>Během 8 let každoročně </a:t>
            </a:r>
            <a:r>
              <a:rPr lang="cs-CZ" sz="2700" b="1" dirty="0"/>
              <a:t>+ 50 mil. Kč v příjmech</a:t>
            </a:r>
          </a:p>
          <a:p>
            <a:r>
              <a:rPr lang="cs-CZ" sz="2700" dirty="0"/>
              <a:t>Všechny prostředky reinvestovány v nemocnici</a:t>
            </a:r>
          </a:p>
          <a:p>
            <a:r>
              <a:rPr lang="cs-CZ" sz="2700" b="1" dirty="0"/>
              <a:t>Více služeb, více pacientů, vyšší platy pro lékaře</a:t>
            </a:r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9DB614BF-DDB0-3BDA-F14E-766B298118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2873" y="3207542"/>
            <a:ext cx="11164510" cy="3650457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774</Words>
  <Application>Microsoft Office PowerPoint</Application>
  <PresentationFormat>Širokoúhlá obrazovka</PresentationFormat>
  <Paragraphs>105</Paragraphs>
  <Slides>13</Slides>
  <Notes>8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9" baseType="lpstr">
      <vt:lpstr>Arial</vt:lpstr>
      <vt:lpstr>Barlow</vt:lpstr>
      <vt:lpstr>Calibri</vt:lpstr>
      <vt:lpstr>Symbol</vt:lpstr>
      <vt:lpstr>Wingdings</vt:lpstr>
      <vt:lpstr>Office Theme</vt:lpstr>
      <vt:lpstr>Kauza Nemocnice Kadaň  zničená pověst  a nemocnice v ohrožení 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 Co zatím v město neřeklo?  → nic jsem neukradl → nic se z nemocnice neztratilo → neřešíme cinknuté zakázky → NENÍ SPRAVEDLIVÁ odměna 1.000 Kč/měs.         pro ředitele nemocnice  Řešíme právní konstrukt smlouvy Pojďme se domluvit, ne soudit</vt:lpstr>
      <vt:lpstr> Jsem        Zá mi na  Záleží mi na naší nemocnici  -  jsem připravený se do Nemocnice Kadaň vrátit    více informací na:   www.petrhossnerkadan.cz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Miroslav Beneš</dc:creator>
  <cp:keywords/>
  <dc:description>generated using python-pptx</dc:description>
  <cp:lastModifiedBy>Formirex 5</cp:lastModifiedBy>
  <cp:revision>31</cp:revision>
  <cp:lastPrinted>2025-06-26T07:22:15Z</cp:lastPrinted>
  <dcterms:created xsi:type="dcterms:W3CDTF">2013-01-27T09:14:16Z</dcterms:created>
  <dcterms:modified xsi:type="dcterms:W3CDTF">2025-09-21T07:37:12Z</dcterms:modified>
  <cp:category/>
</cp:coreProperties>
</file>